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15.jpeg" Type="http://schemas.openxmlformats.org/officeDocument/2006/relationships/image"/><Relationship Id="rId14" Target="../media/image16.jpeg" Type="http://schemas.openxmlformats.org/officeDocument/2006/relationships/image"/><Relationship Id="rId15" Target="../media/image17.jpeg" Type="http://schemas.openxmlformats.org/officeDocument/2006/relationships/image"/><Relationship Id="rId16" Target="../media/image18.jpeg" Type="http://schemas.openxmlformats.org/officeDocument/2006/relationships/image"/><Relationship Id="rId2" Target="../media/image8.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70.jpeg" Type="http://schemas.openxmlformats.org/officeDocument/2006/relationships/image"/><Relationship Id="rId5" Target="../media/image71.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80.jpeg" Type="http://schemas.openxmlformats.org/officeDocument/2006/relationships/image"/><Relationship Id="rId5" Target="../media/image81.jpeg" Type="http://schemas.openxmlformats.org/officeDocument/2006/relationships/image"/><Relationship Id="rId6" Target="../media/image82.jpeg" Type="http://schemas.openxmlformats.org/officeDocument/2006/relationships/image"/><Relationship Id="rId7" Target="../media/image83.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9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9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3.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94.png" Type="http://schemas.openxmlformats.org/officeDocument/2006/relationships/image"/><Relationship Id="rId7" Target="../media/image6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9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643408" y="2234768"/>
            <a:ext cx="3459096" cy="569486"/>
            <a:chOff x="0" y="0"/>
            <a:chExt cx="825638" cy="135928"/>
          </a:xfrm>
        </p:grpSpPr>
        <p:sp>
          <p:nvSpPr>
            <p:cNvPr name="Freeform 13" id="13"/>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4" id="14"/>
            <p:cNvSpPr txBox="true"/>
            <p:nvPr/>
          </p:nvSpPr>
          <p:spPr>
            <a:xfrm>
              <a:off x="0" y="-19050"/>
              <a:ext cx="825638" cy="154978"/>
            </a:xfrm>
            <a:prstGeom prst="rect">
              <a:avLst/>
            </a:prstGeom>
          </p:spPr>
          <p:txBody>
            <a:bodyPr anchor="ctr" rtlCol="false" tIns="56055" lIns="56055" bIns="56055" rIns="56055"/>
            <a:lstStyle/>
            <a:p>
              <a:pPr algn="ctr">
                <a:lnSpc>
                  <a:spcPts val="3120"/>
                </a:lnSpc>
              </a:pP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412008" y="1028700"/>
            <a:ext cx="960948" cy="1000625"/>
          </a:xfrm>
          <a:custGeom>
            <a:avLst/>
            <a:gdLst/>
            <a:ahLst/>
            <a:cxnLst/>
            <a:rect r="r" b="b" t="t" l="l"/>
            <a:pathLst>
              <a:path h="1000625" w="960948">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810165" y="2705887"/>
            <a:ext cx="8243273" cy="5473985"/>
          </a:xfrm>
          <a:custGeom>
            <a:avLst/>
            <a:gdLst/>
            <a:ahLst/>
            <a:cxnLst/>
            <a:rect r="r" b="b" t="t" l="l"/>
            <a:pathLst>
              <a:path h="5473985" w="8243273">
                <a:moveTo>
                  <a:pt x="0" y="0"/>
                </a:moveTo>
                <a:lnTo>
                  <a:pt x="8243273" y="0"/>
                </a:lnTo>
                <a:lnTo>
                  <a:pt x="8243273" y="5473985"/>
                </a:lnTo>
                <a:lnTo>
                  <a:pt x="0" y="5473985"/>
                </a:lnTo>
                <a:lnTo>
                  <a:pt x="0" y="0"/>
                </a:lnTo>
                <a:close/>
              </a:path>
            </a:pathLst>
          </a:custGeom>
          <a:blipFill>
            <a:blip r:embed="rId8"/>
            <a:stretch>
              <a:fillRect l="0" t="0" r="0" b="0"/>
            </a:stretch>
          </a:blipFill>
        </p:spPr>
      </p:sp>
      <p:sp>
        <p:nvSpPr>
          <p:cNvPr name="TextBox 18" id="18"/>
          <p:cNvSpPr txBox="true"/>
          <p:nvPr/>
        </p:nvSpPr>
        <p:spPr>
          <a:xfrm rot="0">
            <a:off x="1719608" y="3037846"/>
            <a:ext cx="10756200" cy="5146748"/>
          </a:xfrm>
          <a:prstGeom prst="rect">
            <a:avLst/>
          </a:prstGeom>
        </p:spPr>
        <p:txBody>
          <a:bodyPr anchor="t" rtlCol="false" tIns="0" lIns="0" bIns="0" rIns="0">
            <a:spAutoFit/>
          </a:bodyPr>
          <a:lstStyle/>
          <a:p>
            <a:pPr>
              <a:lnSpc>
                <a:spcPts val="9702"/>
              </a:lnSpc>
            </a:pPr>
            <a:r>
              <a:rPr lang="en-US" sz="10106">
                <a:solidFill>
                  <a:srgbClr val="1C5739"/>
                </a:solidFill>
                <a:latin typeface="Codec Pro ExtraBold"/>
              </a:rPr>
              <a:t>FABRIC INSPECTION BASED ON SHRINKAGE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92125"/>
            <a:ext cx="17021103" cy="3468336"/>
            <a:chOff x="0" y="0"/>
            <a:chExt cx="4482924" cy="913471"/>
          </a:xfrm>
        </p:grpSpPr>
        <p:sp>
          <p:nvSpPr>
            <p:cNvPr name="Freeform 4" id="4"/>
            <p:cNvSpPr/>
            <p:nvPr/>
          </p:nvSpPr>
          <p:spPr>
            <a:xfrm flipH="false" flipV="false" rot="0">
              <a:off x="0" y="0"/>
              <a:ext cx="4482924" cy="913471"/>
            </a:xfrm>
            <a:custGeom>
              <a:avLst/>
              <a:gdLst/>
              <a:ahLst/>
              <a:cxnLst/>
              <a:rect r="r" b="b" t="t" l="l"/>
              <a:pathLst>
                <a:path h="913471" w="4482924">
                  <a:moveTo>
                    <a:pt x="0" y="0"/>
                  </a:moveTo>
                  <a:lnTo>
                    <a:pt x="4482924" y="0"/>
                  </a:lnTo>
                  <a:lnTo>
                    <a:pt x="4482924" y="913471"/>
                  </a:lnTo>
                  <a:lnTo>
                    <a:pt x="0" y="913471"/>
                  </a:lnTo>
                  <a:close/>
                </a:path>
              </a:pathLst>
            </a:custGeom>
            <a:solidFill>
              <a:srgbClr val="1C5739"/>
            </a:solidFill>
          </p:spPr>
        </p:sp>
        <p:sp>
          <p:nvSpPr>
            <p:cNvPr name="TextBox 5" id="5"/>
            <p:cNvSpPr txBox="true"/>
            <p:nvPr/>
          </p:nvSpPr>
          <p:spPr>
            <a:xfrm>
              <a:off x="0" y="-19050"/>
              <a:ext cx="4482924" cy="932521"/>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3209948" y="4017305"/>
            <a:ext cx="1770793" cy="906370"/>
          </a:xfrm>
          <a:custGeom>
            <a:avLst/>
            <a:gdLst/>
            <a:ahLst/>
            <a:cxnLst/>
            <a:rect r="r" b="b" t="t" l="l"/>
            <a:pathLst>
              <a:path h="906370" w="1770793">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473131" y="3956596"/>
            <a:ext cx="1183955" cy="1136738"/>
          </a:xfrm>
          <a:custGeom>
            <a:avLst/>
            <a:gdLst/>
            <a:ahLst/>
            <a:cxnLst/>
            <a:rect r="r" b="b" t="t" l="l"/>
            <a:pathLst>
              <a:path h="1136738" w="1183955">
                <a:moveTo>
                  <a:pt x="0" y="0"/>
                </a:moveTo>
                <a:lnTo>
                  <a:pt x="1183954" y="0"/>
                </a:lnTo>
                <a:lnTo>
                  <a:pt x="1183954"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426442" y="3906430"/>
            <a:ext cx="1435116" cy="1237070"/>
          </a:xfrm>
          <a:custGeom>
            <a:avLst/>
            <a:gdLst/>
            <a:ahLst/>
            <a:cxnLst/>
            <a:rect r="r" b="b" t="t" l="l"/>
            <a:pathLst>
              <a:path h="1237070" w="1435116">
                <a:moveTo>
                  <a:pt x="0" y="0"/>
                </a:moveTo>
                <a:lnTo>
                  <a:pt x="1435116" y="0"/>
                </a:lnTo>
                <a:lnTo>
                  <a:pt x="1435116" y="1237070"/>
                </a:lnTo>
                <a:lnTo>
                  <a:pt x="0" y="1237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67020" y="395051"/>
            <a:ext cx="16933642" cy="2981160"/>
          </a:xfrm>
          <a:custGeom>
            <a:avLst/>
            <a:gdLst/>
            <a:ahLst/>
            <a:cxnLst/>
            <a:rect r="r" b="b" t="t" l="l"/>
            <a:pathLst>
              <a:path h="2981160" w="16933642">
                <a:moveTo>
                  <a:pt x="0" y="0"/>
                </a:moveTo>
                <a:lnTo>
                  <a:pt x="16933643" y="0"/>
                </a:lnTo>
                <a:lnTo>
                  <a:pt x="16933643" y="2981160"/>
                </a:lnTo>
                <a:lnTo>
                  <a:pt x="0" y="2981160"/>
                </a:lnTo>
                <a:lnTo>
                  <a:pt x="0" y="0"/>
                </a:lnTo>
                <a:close/>
              </a:path>
            </a:pathLst>
          </a:custGeom>
          <a:blipFill>
            <a:blip r:embed="rId9">
              <a:alphaModFix amt="18000"/>
            </a:blip>
            <a:stretch>
              <a:fillRect l="0" t="-123097" r="0" b="-155583"/>
            </a:stretch>
          </a:blipFill>
        </p:spPr>
      </p:sp>
      <p:grpSp>
        <p:nvGrpSpPr>
          <p:cNvPr name="Group 10" id="10"/>
          <p:cNvGrpSpPr/>
          <p:nvPr/>
        </p:nvGrpSpPr>
        <p:grpSpPr>
          <a:xfrm rot="0">
            <a:off x="6596044" y="4621028"/>
            <a:ext cx="47625" cy="4637272"/>
            <a:chOff x="0" y="0"/>
            <a:chExt cx="12543" cy="1221339"/>
          </a:xfrm>
        </p:grpSpPr>
        <p:sp>
          <p:nvSpPr>
            <p:cNvPr name="Freeform 11" id="11"/>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2" id="12"/>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4386113" y="606691"/>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WHAT THEY DO</a:t>
            </a:r>
          </a:p>
        </p:txBody>
      </p:sp>
      <p:sp>
        <p:nvSpPr>
          <p:cNvPr name="TextBox 14" id="14"/>
          <p:cNvSpPr txBox="true"/>
          <p:nvPr/>
        </p:nvSpPr>
        <p:spPr>
          <a:xfrm rot="0">
            <a:off x="5825083" y="2105433"/>
            <a:ext cx="6617517" cy="85705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FFFFFF"/>
                </a:solidFill>
                <a:latin typeface="Open Sauce"/>
              </a:rPr>
              <a:t>Introduce the company's main process about the shrinkage</a:t>
            </a:r>
          </a:p>
        </p:txBody>
      </p:sp>
      <p:grpSp>
        <p:nvGrpSpPr>
          <p:cNvPr name="Group 15" id="15"/>
          <p:cNvGrpSpPr/>
          <p:nvPr/>
        </p:nvGrpSpPr>
        <p:grpSpPr>
          <a:xfrm rot="0">
            <a:off x="11644331" y="4621028"/>
            <a:ext cx="47625" cy="4637272"/>
            <a:chOff x="0" y="0"/>
            <a:chExt cx="12543" cy="1221339"/>
          </a:xfrm>
        </p:grpSpPr>
        <p:sp>
          <p:nvSpPr>
            <p:cNvPr name="Freeform 16" id="16"/>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7" id="17"/>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777684" y="5378964"/>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STAGE 2</a:t>
            </a:r>
          </a:p>
        </p:txBody>
      </p:sp>
      <p:sp>
        <p:nvSpPr>
          <p:cNvPr name="TextBox 19" id="19"/>
          <p:cNvSpPr txBox="true"/>
          <p:nvPr/>
        </p:nvSpPr>
        <p:spPr>
          <a:xfrm rot="0">
            <a:off x="2729028" y="5378964"/>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STAGE 1</a:t>
            </a:r>
          </a:p>
        </p:txBody>
      </p:sp>
      <p:sp>
        <p:nvSpPr>
          <p:cNvPr name="TextBox 20" id="20"/>
          <p:cNvSpPr txBox="true"/>
          <p:nvPr/>
        </p:nvSpPr>
        <p:spPr>
          <a:xfrm rot="0">
            <a:off x="12698792" y="5378964"/>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STAGE 3</a:t>
            </a:r>
          </a:p>
        </p:txBody>
      </p:sp>
      <p:sp>
        <p:nvSpPr>
          <p:cNvPr name="TextBox 21" id="21"/>
          <p:cNvSpPr txBox="true"/>
          <p:nvPr/>
        </p:nvSpPr>
        <p:spPr>
          <a:xfrm rot="0">
            <a:off x="1851819" y="5958137"/>
            <a:ext cx="4468000" cy="28153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For all the fabric, we first perform the residual shrinkage, which entails unrolling the fabric in layers and allowing it to relax for 24 hours to mitigate the tension within the fabric roll.</a:t>
            </a:r>
          </a:p>
          <a:p>
            <a:pPr algn="ctr">
              <a:lnSpc>
                <a:spcPts val="2545"/>
              </a:lnSpc>
            </a:pPr>
          </a:p>
          <a:p>
            <a:pPr algn="ctr">
              <a:lnSpc>
                <a:spcPts val="2545"/>
              </a:lnSpc>
            </a:pPr>
          </a:p>
          <a:p>
            <a:pPr algn="ctr">
              <a:lnSpc>
                <a:spcPts val="2545"/>
              </a:lnSpc>
            </a:pPr>
          </a:p>
        </p:txBody>
      </p:sp>
      <p:sp>
        <p:nvSpPr>
          <p:cNvPr name="TextBox 22" id="22"/>
          <p:cNvSpPr txBox="true"/>
          <p:nvPr/>
        </p:nvSpPr>
        <p:spPr>
          <a:xfrm rot="0">
            <a:off x="6899842" y="5958137"/>
            <a:ext cx="4468000" cy="31296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Take a 1-yard cloth piece from each roll, including the batch and roll numbers.</a:t>
            </a:r>
          </a:p>
          <a:p>
            <a:pPr algn="ctr">
              <a:lnSpc>
                <a:spcPts val="2545"/>
              </a:lnSpc>
            </a:pPr>
          </a:p>
          <a:p>
            <a:pPr algn="ctr">
              <a:lnSpc>
                <a:spcPts val="2545"/>
              </a:lnSpc>
            </a:pPr>
            <a:r>
              <a:rPr lang="en-US" sz="1844" spc="180">
                <a:solidFill>
                  <a:srgbClr val="231F20"/>
                </a:solidFill>
                <a:latin typeface="Open Sauce"/>
              </a:rPr>
              <a:t>Mark 8 points on the fabric piece using a textile pen and a standard shrinkage board. Measurements are automatically updated in Excel via a Bluetooth tape device.</a:t>
            </a:r>
          </a:p>
        </p:txBody>
      </p:sp>
      <p:sp>
        <p:nvSpPr>
          <p:cNvPr name="TextBox 23" id="23"/>
          <p:cNvSpPr txBox="true"/>
          <p:nvPr/>
        </p:nvSpPr>
        <p:spPr>
          <a:xfrm rot="0">
            <a:off x="11968181" y="5958137"/>
            <a:ext cx="4468000" cy="250101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Send the fabric for wash and dye, let it dry, and then check the distance between the marked points using the Bluetooth tape.</a:t>
            </a:r>
          </a:p>
          <a:p>
            <a:pPr algn="ctr">
              <a:lnSpc>
                <a:spcPts val="2545"/>
              </a:lnSpc>
            </a:pPr>
          </a:p>
          <a:p>
            <a:pPr algn="ctr">
              <a:lnSpc>
                <a:spcPts val="2545"/>
              </a:lnSpc>
            </a:pPr>
          </a:p>
          <a:p>
            <a:pPr algn="ctr">
              <a:lnSpc>
                <a:spcPts val="254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ALGORITHM</a:t>
            </a:r>
          </a:p>
        </p:txBody>
      </p:sp>
      <p:sp>
        <p:nvSpPr>
          <p:cNvPr name="TextBox 4" id="4"/>
          <p:cNvSpPr txBox="true"/>
          <p:nvPr/>
        </p:nvSpPr>
        <p:spPr>
          <a:xfrm rot="0">
            <a:off x="5198536" y="5499341"/>
            <a:ext cx="8296328" cy="5206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step by step process</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519519" y="531459"/>
            <a:ext cx="7975824" cy="842553"/>
          </a:xfrm>
          <a:prstGeom prst="rect">
            <a:avLst/>
          </a:prstGeom>
        </p:spPr>
        <p:txBody>
          <a:bodyPr anchor="t" rtlCol="false" tIns="0" lIns="0" bIns="0" rIns="0">
            <a:spAutoFit/>
          </a:bodyPr>
          <a:lstStyle/>
          <a:p>
            <a:pPr algn="l" marL="0" indent="0" lvl="0">
              <a:lnSpc>
                <a:spcPts val="5619"/>
              </a:lnSpc>
              <a:spcBef>
                <a:spcPct val="0"/>
              </a:spcBef>
            </a:pPr>
            <a:r>
              <a:rPr lang="en-US" sz="5676" spc="198">
                <a:solidFill>
                  <a:srgbClr val="040506"/>
                </a:solidFill>
                <a:latin typeface="Codec Pro ExtraBold"/>
              </a:rPr>
              <a:t>Algorithm</a:t>
            </a:r>
          </a:p>
        </p:txBody>
      </p:sp>
      <p:sp>
        <p:nvSpPr>
          <p:cNvPr name="Freeform 4" id="4"/>
          <p:cNvSpPr/>
          <p:nvPr/>
        </p:nvSpPr>
        <p:spPr>
          <a:xfrm flipH="false" flipV="false" rot="-10800000">
            <a:off x="-948755" y="-1033801"/>
            <a:ext cx="8381626" cy="2407813"/>
          </a:xfrm>
          <a:custGeom>
            <a:avLst/>
            <a:gdLst/>
            <a:ahLst/>
            <a:cxnLst/>
            <a:rect r="r" b="b" t="t" l="l"/>
            <a:pathLst>
              <a:path h="2407813" w="8381626">
                <a:moveTo>
                  <a:pt x="0" y="0"/>
                </a:moveTo>
                <a:lnTo>
                  <a:pt x="8381626" y="0"/>
                </a:lnTo>
                <a:lnTo>
                  <a:pt x="8381626" y="2407813"/>
                </a:lnTo>
                <a:lnTo>
                  <a:pt x="0" y="2407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93155" y="2603873"/>
            <a:ext cx="13701691" cy="5798430"/>
          </a:xfrm>
          <a:custGeom>
            <a:avLst/>
            <a:gdLst/>
            <a:ahLst/>
            <a:cxnLst/>
            <a:rect r="r" b="b" t="t" l="l"/>
            <a:pathLst>
              <a:path h="5798430" w="13701691">
                <a:moveTo>
                  <a:pt x="0" y="0"/>
                </a:moveTo>
                <a:lnTo>
                  <a:pt x="13701690" y="0"/>
                </a:lnTo>
                <a:lnTo>
                  <a:pt x="13701690" y="5798430"/>
                </a:lnTo>
                <a:lnTo>
                  <a:pt x="0" y="5798430"/>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642883"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4740093" y="-6432553"/>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2365559" y="2376807"/>
            <a:ext cx="13701691" cy="5798430"/>
          </a:xfrm>
          <a:custGeom>
            <a:avLst/>
            <a:gdLst/>
            <a:ahLst/>
            <a:cxnLst/>
            <a:rect r="r" b="b" t="t" l="l"/>
            <a:pathLst>
              <a:path h="5798430" w="13701691">
                <a:moveTo>
                  <a:pt x="0" y="0"/>
                </a:moveTo>
                <a:lnTo>
                  <a:pt x="13701691" y="0"/>
                </a:lnTo>
                <a:lnTo>
                  <a:pt x="13701691" y="5798430"/>
                </a:lnTo>
                <a:lnTo>
                  <a:pt x="0" y="5798430"/>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642883"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4740093" y="-6432553"/>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2365559" y="1845247"/>
            <a:ext cx="13440744" cy="7073704"/>
          </a:xfrm>
          <a:custGeom>
            <a:avLst/>
            <a:gdLst/>
            <a:ahLst/>
            <a:cxnLst/>
            <a:rect r="r" b="b" t="t" l="l"/>
            <a:pathLst>
              <a:path h="7073704" w="13440744">
                <a:moveTo>
                  <a:pt x="0" y="0"/>
                </a:moveTo>
                <a:lnTo>
                  <a:pt x="13440744" y="0"/>
                </a:lnTo>
                <a:lnTo>
                  <a:pt x="13440744" y="7073704"/>
                </a:lnTo>
                <a:lnTo>
                  <a:pt x="0" y="7073704"/>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SETUP</a:t>
            </a:r>
          </a:p>
        </p:txBody>
      </p:sp>
      <p:sp>
        <p:nvSpPr>
          <p:cNvPr name="TextBox 4" id="4"/>
          <p:cNvSpPr txBox="true"/>
          <p:nvPr/>
        </p:nvSpPr>
        <p:spPr>
          <a:xfrm rot="0">
            <a:off x="5128358" y="5499341"/>
            <a:ext cx="8296328" cy="5206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process of building the setup</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87871"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60616" y="1599868"/>
            <a:ext cx="5447089" cy="691342"/>
          </a:xfrm>
          <a:prstGeom prst="rect">
            <a:avLst/>
          </a:prstGeom>
        </p:spPr>
        <p:txBody>
          <a:bodyPr anchor="t" rtlCol="false" tIns="0" lIns="0" bIns="0" rIns="0">
            <a:spAutoFit/>
          </a:bodyPr>
          <a:lstStyle/>
          <a:p>
            <a:pPr algn="l" marL="0" indent="0" lvl="0">
              <a:lnSpc>
                <a:spcPts val="4571"/>
              </a:lnSpc>
              <a:spcBef>
                <a:spcPct val="0"/>
              </a:spcBef>
            </a:pPr>
            <a:r>
              <a:rPr lang="en-US" sz="4617" spc="161">
                <a:solidFill>
                  <a:srgbClr val="040506"/>
                </a:solidFill>
                <a:latin typeface="Codec Pro ExtraBold"/>
              </a:rPr>
              <a:t>General Build</a:t>
            </a:r>
          </a:p>
        </p:txBody>
      </p:sp>
      <p:sp>
        <p:nvSpPr>
          <p:cNvPr name="Freeform 4" id="4"/>
          <p:cNvSpPr/>
          <p:nvPr/>
        </p:nvSpPr>
        <p:spPr>
          <a:xfrm flipH="false" flipV="false" rot="0">
            <a:off x="1498735" y="2969454"/>
            <a:ext cx="15760565" cy="6931105"/>
          </a:xfrm>
          <a:custGeom>
            <a:avLst/>
            <a:gdLst/>
            <a:ahLst/>
            <a:cxnLst/>
            <a:rect r="r" b="b" t="t" l="l"/>
            <a:pathLst>
              <a:path h="6931105" w="15760565">
                <a:moveTo>
                  <a:pt x="0" y="0"/>
                </a:moveTo>
                <a:lnTo>
                  <a:pt x="15760565" y="0"/>
                </a:lnTo>
                <a:lnTo>
                  <a:pt x="15760565" y="6931106"/>
                </a:lnTo>
                <a:lnTo>
                  <a:pt x="0" y="6931106"/>
                </a:lnTo>
                <a:lnTo>
                  <a:pt x="0" y="0"/>
                </a:lnTo>
                <a:close/>
              </a:path>
            </a:pathLst>
          </a:custGeom>
          <a:blipFill>
            <a:blip r:embed="rId4"/>
            <a:stretch>
              <a:fillRect l="0" t="0" r="-1389"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9293" y="2511931"/>
            <a:ext cx="6709735" cy="6709735"/>
          </a:xfrm>
          <a:custGeom>
            <a:avLst/>
            <a:gdLst/>
            <a:ahLst/>
            <a:cxnLst/>
            <a:rect r="r" b="b" t="t" l="l"/>
            <a:pathLst>
              <a:path h="6709735" w="6709735">
                <a:moveTo>
                  <a:pt x="0" y="0"/>
                </a:moveTo>
                <a:lnTo>
                  <a:pt x="6709735" y="0"/>
                </a:lnTo>
                <a:lnTo>
                  <a:pt x="6709735" y="6709735"/>
                </a:lnTo>
                <a:lnTo>
                  <a:pt x="0" y="6709735"/>
                </a:lnTo>
                <a:lnTo>
                  <a:pt x="0" y="0"/>
                </a:lnTo>
                <a:close/>
              </a:path>
            </a:pathLst>
          </a:custGeom>
          <a:blipFill>
            <a:blip r:embed="rId4"/>
            <a:stretch>
              <a:fillRect l="0" t="0" r="0" b="0"/>
            </a:stretch>
          </a:blipFill>
        </p:spPr>
      </p:sp>
      <p:sp>
        <p:nvSpPr>
          <p:cNvPr name="TextBox 4" id="4"/>
          <p:cNvSpPr txBox="true"/>
          <p:nvPr/>
        </p:nvSpPr>
        <p:spPr>
          <a:xfrm rot="0">
            <a:off x="9144000" y="4887466"/>
            <a:ext cx="6950420" cy="1891990"/>
          </a:xfrm>
          <a:prstGeom prst="rect">
            <a:avLst/>
          </a:prstGeom>
        </p:spPr>
        <p:txBody>
          <a:bodyPr anchor="t" rtlCol="false" tIns="0" lIns="0" bIns="0" rIns="0">
            <a:spAutoFit/>
          </a:bodyPr>
          <a:lstStyle/>
          <a:p>
            <a:pPr algn="just" marL="779743" indent="-389871" lvl="1">
              <a:lnSpc>
                <a:spcPts val="5056"/>
              </a:lnSpc>
              <a:buFont typeface="Arial"/>
              <a:buChar char="•"/>
            </a:pPr>
            <a:r>
              <a:rPr lang="en-US" sz="3611">
                <a:solidFill>
                  <a:srgbClr val="040506"/>
                </a:solidFill>
                <a:latin typeface="Canva Sans Semi-Bold"/>
              </a:rPr>
              <a:t>Autofocus Technology</a:t>
            </a:r>
          </a:p>
          <a:p>
            <a:pPr algn="just" marL="779743" indent="-389871" lvl="1">
              <a:lnSpc>
                <a:spcPts val="5056"/>
              </a:lnSpc>
              <a:buFont typeface="Arial"/>
              <a:buChar char="•"/>
            </a:pPr>
            <a:r>
              <a:rPr lang="en-US" sz="3611">
                <a:solidFill>
                  <a:srgbClr val="040506"/>
                </a:solidFill>
                <a:latin typeface="Canva Sans Semi-Bold"/>
              </a:rPr>
              <a:t>Ease of Use</a:t>
            </a:r>
          </a:p>
          <a:p>
            <a:pPr algn="just" marL="779743" indent="-389871" lvl="1">
              <a:lnSpc>
                <a:spcPts val="5056"/>
              </a:lnSpc>
              <a:buFont typeface="Arial"/>
              <a:buChar char="•"/>
            </a:pPr>
            <a:r>
              <a:rPr lang="en-US" sz="3611">
                <a:solidFill>
                  <a:srgbClr val="040506"/>
                </a:solidFill>
                <a:latin typeface="Canva Sans Semi-Bold"/>
              </a:rPr>
              <a:t>Real-Time Preview</a:t>
            </a:r>
          </a:p>
        </p:txBody>
      </p:sp>
      <p:sp>
        <p:nvSpPr>
          <p:cNvPr name="TextBox 5" id="5"/>
          <p:cNvSpPr txBox="true"/>
          <p:nvPr/>
        </p:nvSpPr>
        <p:spPr>
          <a:xfrm rot="0">
            <a:off x="8421933" y="3391753"/>
            <a:ext cx="8384792" cy="615891"/>
          </a:xfrm>
          <a:prstGeom prst="rect">
            <a:avLst/>
          </a:prstGeom>
        </p:spPr>
        <p:txBody>
          <a:bodyPr anchor="t" rtlCol="false" tIns="0" lIns="0" bIns="0" rIns="0">
            <a:spAutoFit/>
          </a:bodyPr>
          <a:lstStyle/>
          <a:p>
            <a:pPr algn="just">
              <a:lnSpc>
                <a:spcPts val="5079"/>
              </a:lnSpc>
            </a:pPr>
            <a:r>
              <a:rPr lang="en-US" sz="3628">
                <a:solidFill>
                  <a:srgbClr val="040506"/>
                </a:solidFill>
                <a:latin typeface="Canva Sans Bold"/>
              </a:rPr>
              <a:t>8K FullHD High Definition Webcam</a:t>
            </a:r>
            <a:r>
              <a:rPr lang="en-US" sz="3628">
                <a:solidFill>
                  <a:srgbClr val="040506"/>
                </a:solidFill>
                <a:latin typeface="Canva Sans Bold"/>
              </a:rPr>
              <a:t> </a:t>
            </a:r>
          </a:p>
        </p:txBody>
      </p:sp>
      <p:sp>
        <p:nvSpPr>
          <p:cNvPr name="TextBox 6" id="6"/>
          <p:cNvSpPr txBox="true"/>
          <p:nvPr/>
        </p:nvSpPr>
        <p:spPr>
          <a:xfrm rot="0">
            <a:off x="1632013" y="1403389"/>
            <a:ext cx="6044750" cy="788245"/>
          </a:xfrm>
          <a:prstGeom prst="rect">
            <a:avLst/>
          </a:prstGeom>
        </p:spPr>
        <p:txBody>
          <a:bodyPr anchor="t" rtlCol="false" tIns="0" lIns="0" bIns="0" rIns="0">
            <a:spAutoFit/>
          </a:bodyPr>
          <a:lstStyle/>
          <a:p>
            <a:pPr algn="ctr">
              <a:lnSpc>
                <a:spcPts val="5903"/>
              </a:lnSpc>
            </a:pPr>
            <a:r>
              <a:rPr lang="en-US" sz="4216">
                <a:solidFill>
                  <a:srgbClr val="040506"/>
                </a:solidFill>
                <a:latin typeface="Codec Pro ExtraBold"/>
              </a:rPr>
              <a:t>Camera Selection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00678" y="3036219"/>
            <a:ext cx="14086644" cy="6496791"/>
          </a:xfrm>
          <a:custGeom>
            <a:avLst/>
            <a:gdLst/>
            <a:ahLst/>
            <a:cxnLst/>
            <a:rect r="r" b="b" t="t" l="l"/>
            <a:pathLst>
              <a:path h="6496791" w="14086644">
                <a:moveTo>
                  <a:pt x="0" y="0"/>
                </a:moveTo>
                <a:lnTo>
                  <a:pt x="14086644" y="0"/>
                </a:lnTo>
                <a:lnTo>
                  <a:pt x="14086644" y="6496791"/>
                </a:lnTo>
                <a:lnTo>
                  <a:pt x="0" y="6496791"/>
                </a:lnTo>
                <a:lnTo>
                  <a:pt x="0" y="0"/>
                </a:lnTo>
                <a:close/>
              </a:path>
            </a:pathLst>
          </a:custGeom>
          <a:blipFill>
            <a:blip r:embed="rId4"/>
            <a:stretch>
              <a:fillRect l="0" t="0" r="0" b="0"/>
            </a:stretch>
          </a:blipFill>
        </p:spPr>
      </p:sp>
      <p:sp>
        <p:nvSpPr>
          <p:cNvPr name="TextBox 4" id="4"/>
          <p:cNvSpPr txBox="true"/>
          <p:nvPr/>
        </p:nvSpPr>
        <p:spPr>
          <a:xfrm rot="0">
            <a:off x="1691921" y="1204788"/>
            <a:ext cx="4549407" cy="888769"/>
          </a:xfrm>
          <a:prstGeom prst="rect">
            <a:avLst/>
          </a:prstGeom>
        </p:spPr>
        <p:txBody>
          <a:bodyPr anchor="t" rtlCol="false" tIns="0" lIns="0" bIns="0" rIns="0">
            <a:spAutoFit/>
          </a:bodyPr>
          <a:lstStyle/>
          <a:p>
            <a:pPr algn="l" marL="0" indent="0" lvl="0">
              <a:lnSpc>
                <a:spcPts val="5982"/>
              </a:lnSpc>
              <a:spcBef>
                <a:spcPct val="0"/>
              </a:spcBef>
            </a:pPr>
            <a:r>
              <a:rPr lang="en-US" sz="6043" spc="211">
                <a:solidFill>
                  <a:srgbClr val="040506"/>
                </a:solidFill>
                <a:latin typeface="Codec Pro ExtraBold"/>
              </a:rPr>
              <a:t>Resolution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48488" y="1563889"/>
            <a:ext cx="5447089" cy="691342"/>
          </a:xfrm>
          <a:prstGeom prst="rect">
            <a:avLst/>
          </a:prstGeom>
        </p:spPr>
        <p:txBody>
          <a:bodyPr anchor="t" rtlCol="false" tIns="0" lIns="0" bIns="0" rIns="0">
            <a:spAutoFit/>
          </a:bodyPr>
          <a:lstStyle/>
          <a:p>
            <a:pPr algn="l" marL="0" indent="0" lvl="0">
              <a:lnSpc>
                <a:spcPts val="4571"/>
              </a:lnSpc>
              <a:spcBef>
                <a:spcPct val="0"/>
              </a:spcBef>
            </a:pPr>
            <a:r>
              <a:rPr lang="en-US" sz="4617" spc="161">
                <a:solidFill>
                  <a:srgbClr val="000000"/>
                </a:solidFill>
                <a:latin typeface="Codec Pro ExtraBold"/>
              </a:rPr>
              <a:t>Process</a:t>
            </a:r>
          </a:p>
        </p:txBody>
      </p:sp>
      <p:sp>
        <p:nvSpPr>
          <p:cNvPr name="Freeform 4" id="4"/>
          <p:cNvSpPr/>
          <p:nvPr/>
        </p:nvSpPr>
        <p:spPr>
          <a:xfrm flipH="false" flipV="false" rot="0">
            <a:off x="12260433" y="459128"/>
            <a:ext cx="5543449" cy="5543449"/>
          </a:xfrm>
          <a:custGeom>
            <a:avLst/>
            <a:gdLst/>
            <a:ahLst/>
            <a:cxnLst/>
            <a:rect r="r" b="b" t="t" l="l"/>
            <a:pathLst>
              <a:path h="5543449" w="5543449">
                <a:moveTo>
                  <a:pt x="0" y="0"/>
                </a:moveTo>
                <a:lnTo>
                  <a:pt x="5543449" y="0"/>
                </a:lnTo>
                <a:lnTo>
                  <a:pt x="5543449" y="5543449"/>
                </a:lnTo>
                <a:lnTo>
                  <a:pt x="0" y="5543449"/>
                </a:lnTo>
                <a:lnTo>
                  <a:pt x="0" y="0"/>
                </a:lnTo>
                <a:close/>
              </a:path>
            </a:pathLst>
          </a:custGeom>
          <a:blipFill>
            <a:blip r:embed="rId4"/>
            <a:stretch>
              <a:fillRect l="0" t="0" r="0" b="0"/>
            </a:stretch>
          </a:blipFill>
        </p:spPr>
      </p:sp>
      <p:sp>
        <p:nvSpPr>
          <p:cNvPr name="TextBox 5" id="5"/>
          <p:cNvSpPr txBox="true"/>
          <p:nvPr/>
        </p:nvSpPr>
        <p:spPr>
          <a:xfrm rot="0">
            <a:off x="848176" y="3289659"/>
            <a:ext cx="17439824" cy="5847964"/>
          </a:xfrm>
          <a:prstGeom prst="rect">
            <a:avLst/>
          </a:prstGeom>
        </p:spPr>
        <p:txBody>
          <a:bodyPr anchor="t" rtlCol="false" tIns="0" lIns="0" bIns="0" rIns="0">
            <a:spAutoFit/>
          </a:bodyPr>
          <a:lstStyle/>
          <a:p>
            <a:pPr marL="650977" indent="-325489" lvl="1">
              <a:lnSpc>
                <a:spcPts val="4221"/>
              </a:lnSpc>
              <a:buFont typeface="Arial"/>
              <a:buChar char="•"/>
            </a:pPr>
            <a:r>
              <a:rPr lang="en-US" sz="3015">
                <a:solidFill>
                  <a:srgbClr val="000000"/>
                </a:solidFill>
                <a:latin typeface="Canva Sans"/>
              </a:rPr>
              <a:t>40cm x 40cm piece of fabric from the fabric roll.</a:t>
            </a:r>
          </a:p>
          <a:p>
            <a:pPr>
              <a:lnSpc>
                <a:spcPts val="4221"/>
              </a:lnSpc>
            </a:pPr>
          </a:p>
          <a:p>
            <a:pPr marL="650977" indent="-325489" lvl="1">
              <a:lnSpc>
                <a:spcPts val="4221"/>
              </a:lnSpc>
              <a:buFont typeface="Arial"/>
              <a:buChar char="•"/>
            </a:pPr>
            <a:r>
              <a:rPr lang="en-US" sz="3015">
                <a:solidFill>
                  <a:srgbClr val="000000"/>
                </a:solidFill>
                <a:latin typeface="Canva Sans"/>
              </a:rPr>
              <a:t>The dimensions of the apparatus is 45cm X 45cm.</a:t>
            </a:r>
          </a:p>
          <a:p>
            <a:pPr>
              <a:lnSpc>
                <a:spcPts val="4221"/>
              </a:lnSpc>
            </a:pPr>
          </a:p>
          <a:p>
            <a:pPr marL="650977" indent="-325489" lvl="1">
              <a:lnSpc>
                <a:spcPts val="4221"/>
              </a:lnSpc>
              <a:buFont typeface="Arial"/>
              <a:buChar char="•"/>
            </a:pPr>
            <a:r>
              <a:rPr lang="en-US" sz="3015">
                <a:solidFill>
                  <a:srgbClr val="000000"/>
                </a:solidFill>
                <a:latin typeface="Canva Sans"/>
              </a:rPr>
              <a:t>Mark the 8 points.</a:t>
            </a:r>
          </a:p>
          <a:p>
            <a:pPr>
              <a:lnSpc>
                <a:spcPts val="4221"/>
              </a:lnSpc>
            </a:pPr>
          </a:p>
          <a:p>
            <a:pPr marL="650977" indent="-325489" lvl="1">
              <a:lnSpc>
                <a:spcPts val="4221"/>
              </a:lnSpc>
              <a:buFont typeface="Arial"/>
              <a:buChar char="•"/>
            </a:pPr>
            <a:r>
              <a:rPr lang="en-US" sz="3015">
                <a:solidFill>
                  <a:srgbClr val="000000"/>
                </a:solidFill>
                <a:latin typeface="Canva Sans"/>
              </a:rPr>
              <a:t>We are capturing the image of the fabric with each roll before and after wash, then using Python we can generate the distances and area of the dots in the fabric.</a:t>
            </a:r>
          </a:p>
          <a:p>
            <a:pPr>
              <a:lnSpc>
                <a:spcPts val="4221"/>
              </a:lnSpc>
            </a:pPr>
          </a:p>
          <a:p>
            <a:pPr algn="l" marL="650977" indent="-325489" lvl="1">
              <a:lnSpc>
                <a:spcPts val="4221"/>
              </a:lnSpc>
              <a:buFont typeface="Arial"/>
              <a:buChar char="•"/>
            </a:pPr>
            <a:r>
              <a:rPr lang="en-US" sz="3015">
                <a:solidFill>
                  <a:srgbClr val="000000"/>
                </a:solidFill>
                <a:latin typeface="Canva Sans"/>
              </a:rPr>
              <a:t>As for the future developments we can create an interface to connect the setup with Python and R to display the final excel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2373807" y="2959824"/>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5031" t="-39475" r="-8285" b="-46328"/>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grpSp>
        <p:nvGrpSpPr>
          <p:cNvPr name="Group 6" id="6"/>
          <p:cNvGrpSpPr>
            <a:grpSpLocks noChangeAspect="true"/>
          </p:cNvGrpSpPr>
          <p:nvPr/>
        </p:nvGrpSpPr>
        <p:grpSpPr>
          <a:xfrm rot="0">
            <a:off x="9334910" y="3041295"/>
            <a:ext cx="2706695" cy="2696122"/>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58" t="0" r="158"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9" id="9"/>
          <p:cNvGrpSpPr>
            <a:grpSpLocks noChangeAspect="true"/>
          </p:cNvGrpSpPr>
          <p:nvPr/>
        </p:nvGrpSpPr>
        <p:grpSpPr>
          <a:xfrm rot="0">
            <a:off x="5901872" y="2959824"/>
            <a:ext cx="2706695" cy="2696122"/>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53590" t="-65085" r="-49405" b="-120547"/>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2" id="12"/>
          <p:cNvGrpSpPr>
            <a:grpSpLocks noChangeAspect="true"/>
          </p:cNvGrpSpPr>
          <p:nvPr/>
        </p:nvGrpSpPr>
        <p:grpSpPr>
          <a:xfrm rot="0">
            <a:off x="12908380" y="3041295"/>
            <a:ext cx="2706695" cy="2696122"/>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4962" r="223" b="-24962"/>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5" id="15"/>
          <p:cNvGrpSpPr/>
          <p:nvPr/>
        </p:nvGrpSpPr>
        <p:grpSpPr>
          <a:xfrm rot="0">
            <a:off x="0" y="-413585"/>
            <a:ext cx="18288000" cy="3086100"/>
            <a:chOff x="0" y="0"/>
            <a:chExt cx="4816593" cy="812800"/>
          </a:xfrm>
        </p:grpSpPr>
        <p:sp>
          <p:nvSpPr>
            <p:cNvPr name="Freeform 16" id="16"/>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17" id="17"/>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2349317" y="6423761"/>
            <a:ext cx="2731184" cy="81915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name="TextBox 19" id="19"/>
          <p:cNvSpPr txBox="true"/>
          <p:nvPr/>
        </p:nvSpPr>
        <p:spPr>
          <a:xfrm rot="0">
            <a:off x="2563861"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Manager</a:t>
            </a:r>
          </a:p>
        </p:txBody>
      </p:sp>
      <p:sp>
        <p:nvSpPr>
          <p:cNvPr name="TextBox 20" id="20"/>
          <p:cNvSpPr txBox="true"/>
          <p:nvPr/>
        </p:nvSpPr>
        <p:spPr>
          <a:xfrm rot="0">
            <a:off x="6184084"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Marketing </a:t>
            </a:r>
          </a:p>
        </p:txBody>
      </p:sp>
      <p:sp>
        <p:nvSpPr>
          <p:cNvPr name="TextBox 21" id="21"/>
          <p:cNvSpPr txBox="true"/>
          <p:nvPr/>
        </p:nvSpPr>
        <p:spPr>
          <a:xfrm rot="0">
            <a:off x="9803063" y="7421816"/>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Business Head</a:t>
            </a:r>
          </a:p>
        </p:txBody>
      </p:sp>
      <p:sp>
        <p:nvSpPr>
          <p:cNvPr name="Freeform 22" id="22"/>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903285" y="2306124"/>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5" id="25"/>
          <p:cNvGrpSpPr>
            <a:grpSpLocks noChangeAspect="true"/>
          </p:cNvGrpSpPr>
          <p:nvPr/>
        </p:nvGrpSpPr>
        <p:grpSpPr>
          <a:xfrm rot="0">
            <a:off x="2244675" y="6731029"/>
            <a:ext cx="2706695" cy="2696122"/>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3"/>
              <a:stretch>
                <a:fillRect l="223" t="-13988" r="223" b="-36010"/>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DFBFB"/>
            </a:solidFill>
          </p:spPr>
        </p:sp>
      </p:grpSp>
      <p:grpSp>
        <p:nvGrpSpPr>
          <p:cNvPr name="Group 28" id="28"/>
          <p:cNvGrpSpPr>
            <a:grpSpLocks noChangeAspect="true"/>
          </p:cNvGrpSpPr>
          <p:nvPr/>
        </p:nvGrpSpPr>
        <p:grpSpPr>
          <a:xfrm rot="0">
            <a:off x="5901872" y="6664354"/>
            <a:ext cx="2706695" cy="2696122"/>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4"/>
              <a:stretch>
                <a:fillRect l="223" t="-15448" r="223" b="-15448"/>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DFBFB"/>
            </a:solidFill>
          </p:spPr>
        </p:sp>
      </p:grpSp>
      <p:grpSp>
        <p:nvGrpSpPr>
          <p:cNvPr name="Group 31" id="31"/>
          <p:cNvGrpSpPr>
            <a:grpSpLocks noChangeAspect="true"/>
          </p:cNvGrpSpPr>
          <p:nvPr/>
        </p:nvGrpSpPr>
        <p:grpSpPr>
          <a:xfrm rot="0">
            <a:off x="9334910" y="6731029"/>
            <a:ext cx="2706695" cy="2696122"/>
            <a:chOff x="0" y="0"/>
            <a:chExt cx="6502400" cy="6477000"/>
          </a:xfrm>
        </p:grpSpPr>
        <p:sp>
          <p:nvSpPr>
            <p:cNvPr name="Freeform 32" id="3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5"/>
              <a:stretch>
                <a:fillRect l="223" t="0" r="223" b="-24999"/>
              </a:stretch>
            </a:blipFill>
          </p:spPr>
        </p:sp>
        <p:sp>
          <p:nvSpPr>
            <p:cNvPr name="Freeform 33" id="3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DFBFB"/>
            </a:solidFill>
          </p:spPr>
        </p:sp>
      </p:grpSp>
      <p:sp>
        <p:nvSpPr>
          <p:cNvPr name="TextBox 34" id="34"/>
          <p:cNvSpPr txBox="true"/>
          <p:nvPr/>
        </p:nvSpPr>
        <p:spPr>
          <a:xfrm rot="0">
            <a:off x="5996899" y="5845204"/>
            <a:ext cx="2516641"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Janith Dakshitha</a:t>
            </a:r>
          </a:p>
        </p:txBody>
      </p:sp>
      <p:sp>
        <p:nvSpPr>
          <p:cNvPr name="TextBox 35" id="35"/>
          <p:cNvSpPr txBox="true"/>
          <p:nvPr/>
        </p:nvSpPr>
        <p:spPr>
          <a:xfrm rot="0">
            <a:off x="2220185" y="5783912"/>
            <a:ext cx="2731184"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Kareendra Jayasankha</a:t>
            </a:r>
          </a:p>
        </p:txBody>
      </p:sp>
      <p:sp>
        <p:nvSpPr>
          <p:cNvPr name="TextBox 36" id="36"/>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
        <p:nvSpPr>
          <p:cNvPr name="TextBox 37" id="37"/>
          <p:cNvSpPr txBox="true"/>
          <p:nvPr/>
        </p:nvSpPr>
        <p:spPr>
          <a:xfrm rot="0">
            <a:off x="13024624" y="5737417"/>
            <a:ext cx="2516641"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Nipuni madumali</a:t>
            </a:r>
          </a:p>
        </p:txBody>
      </p:sp>
      <p:sp>
        <p:nvSpPr>
          <p:cNvPr name="TextBox 38" id="38"/>
          <p:cNvSpPr txBox="true"/>
          <p:nvPr/>
        </p:nvSpPr>
        <p:spPr>
          <a:xfrm rot="0">
            <a:off x="9429937" y="5737417"/>
            <a:ext cx="2516641"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Shankara Devapriya</a:t>
            </a:r>
          </a:p>
        </p:txBody>
      </p:sp>
      <p:sp>
        <p:nvSpPr>
          <p:cNvPr name="TextBox 39" id="39"/>
          <p:cNvSpPr txBox="true"/>
          <p:nvPr/>
        </p:nvSpPr>
        <p:spPr>
          <a:xfrm rot="0">
            <a:off x="5740255" y="9343960"/>
            <a:ext cx="2708830" cy="812445"/>
          </a:xfrm>
          <a:prstGeom prst="rect">
            <a:avLst/>
          </a:prstGeom>
        </p:spPr>
        <p:txBody>
          <a:bodyPr anchor="t" rtlCol="false" tIns="0" lIns="0" bIns="0" rIns="0">
            <a:spAutoFit/>
          </a:bodyPr>
          <a:lstStyle/>
          <a:p>
            <a:pPr algn="ctr">
              <a:lnSpc>
                <a:spcPts val="3259"/>
              </a:lnSpc>
            </a:pPr>
            <a:r>
              <a:rPr lang="en-US" sz="2716" spc="135">
                <a:solidFill>
                  <a:srgbClr val="000000"/>
                </a:solidFill>
                <a:latin typeface="Open Sauce"/>
              </a:rPr>
              <a:t>yoganatan</a:t>
            </a:r>
          </a:p>
          <a:p>
            <a:pPr algn="ctr">
              <a:lnSpc>
                <a:spcPts val="3259"/>
              </a:lnSpc>
            </a:pPr>
            <a:r>
              <a:rPr lang="en-US" sz="2716" spc="135">
                <a:solidFill>
                  <a:srgbClr val="000000"/>
                </a:solidFill>
                <a:latin typeface="Open Sauce"/>
              </a:rPr>
              <a:t>shakiraj</a:t>
            </a:r>
          </a:p>
        </p:txBody>
      </p:sp>
      <p:sp>
        <p:nvSpPr>
          <p:cNvPr name="TextBox 40" id="40"/>
          <p:cNvSpPr txBox="true"/>
          <p:nvPr/>
        </p:nvSpPr>
        <p:spPr>
          <a:xfrm rot="0">
            <a:off x="9144000" y="9412541"/>
            <a:ext cx="2731184"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Julion Mathuharan</a:t>
            </a:r>
          </a:p>
        </p:txBody>
      </p:sp>
      <p:sp>
        <p:nvSpPr>
          <p:cNvPr name="TextBox 41" id="41"/>
          <p:cNvSpPr txBox="true"/>
          <p:nvPr/>
        </p:nvSpPr>
        <p:spPr>
          <a:xfrm rot="0">
            <a:off x="2157128" y="9343960"/>
            <a:ext cx="2708830" cy="1218668"/>
          </a:xfrm>
          <a:prstGeom prst="rect">
            <a:avLst/>
          </a:prstGeom>
        </p:spPr>
        <p:txBody>
          <a:bodyPr anchor="t" rtlCol="false" tIns="0" lIns="0" bIns="0" rIns="0">
            <a:spAutoFit/>
          </a:bodyPr>
          <a:lstStyle/>
          <a:p>
            <a:pPr algn="ctr">
              <a:lnSpc>
                <a:spcPts val="3259"/>
              </a:lnSpc>
            </a:pPr>
            <a:r>
              <a:rPr lang="en-US" sz="2716" spc="135">
                <a:solidFill>
                  <a:srgbClr val="000000"/>
                </a:solidFill>
                <a:latin typeface="Open Sauce"/>
              </a:rPr>
              <a:t>Sandali kavindi</a:t>
            </a:r>
          </a:p>
          <a:p>
            <a:pPr algn="ctr">
              <a:lnSpc>
                <a:spcPts val="3259"/>
              </a:lnSpc>
            </a:pPr>
          </a:p>
        </p:txBody>
      </p:sp>
      <p:grpSp>
        <p:nvGrpSpPr>
          <p:cNvPr name="Group 42" id="42"/>
          <p:cNvGrpSpPr>
            <a:grpSpLocks noChangeAspect="true"/>
          </p:cNvGrpSpPr>
          <p:nvPr/>
        </p:nvGrpSpPr>
        <p:grpSpPr>
          <a:xfrm rot="0">
            <a:off x="12858334" y="6631328"/>
            <a:ext cx="2806787" cy="2795823"/>
            <a:chOff x="0" y="0"/>
            <a:chExt cx="6502400" cy="6477000"/>
          </a:xfrm>
        </p:grpSpPr>
        <p:sp>
          <p:nvSpPr>
            <p:cNvPr name="Freeform 43" id="4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6"/>
              <a:stretch>
                <a:fillRect l="223" t="-3954" r="-42701" b="-110929"/>
              </a:stretch>
            </a:blipFill>
          </p:spPr>
        </p:sp>
        <p:sp>
          <p:nvSpPr>
            <p:cNvPr name="Freeform 44" id="4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DFBFB"/>
            </a:solidFill>
          </p:spPr>
        </p:sp>
      </p:grpSp>
      <p:sp>
        <p:nvSpPr>
          <p:cNvPr name="TextBox 45" id="45"/>
          <p:cNvSpPr txBox="true"/>
          <p:nvPr/>
        </p:nvSpPr>
        <p:spPr>
          <a:xfrm rot="0">
            <a:off x="13024624" y="9360476"/>
            <a:ext cx="2731184" cy="81915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Julion Mathuharan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629321" y="1553645"/>
            <a:ext cx="6428198" cy="904936"/>
          </a:xfrm>
          <a:prstGeom prst="rect">
            <a:avLst/>
          </a:prstGeom>
        </p:spPr>
        <p:txBody>
          <a:bodyPr anchor="t" rtlCol="false" tIns="0" lIns="0" bIns="0" rIns="0">
            <a:spAutoFit/>
          </a:bodyPr>
          <a:lstStyle/>
          <a:p>
            <a:pPr algn="l" marL="0" indent="0" lvl="0">
              <a:lnSpc>
                <a:spcPts val="6026"/>
              </a:lnSpc>
              <a:spcBef>
                <a:spcPct val="0"/>
              </a:spcBef>
            </a:pPr>
            <a:r>
              <a:rPr lang="en-US" sz="6087" spc="213">
                <a:solidFill>
                  <a:srgbClr val="040506"/>
                </a:solidFill>
                <a:latin typeface="Codec Pro ExtraBold"/>
              </a:rPr>
              <a:t>Weaknesses  </a:t>
            </a:r>
          </a:p>
        </p:txBody>
      </p:sp>
      <p:sp>
        <p:nvSpPr>
          <p:cNvPr name="Freeform 3" id="3"/>
          <p:cNvSpPr/>
          <p:nvPr/>
        </p:nvSpPr>
        <p:spPr>
          <a:xfrm flipH="false" flipV="false" rot="-10800000">
            <a:off x="0"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1777" y="3327510"/>
            <a:ext cx="5155960" cy="5155960"/>
          </a:xfrm>
          <a:custGeom>
            <a:avLst/>
            <a:gdLst/>
            <a:ahLst/>
            <a:cxnLst/>
            <a:rect r="r" b="b" t="t" l="l"/>
            <a:pathLst>
              <a:path h="5155960" w="5155960">
                <a:moveTo>
                  <a:pt x="0" y="0"/>
                </a:moveTo>
                <a:lnTo>
                  <a:pt x="5155960" y="0"/>
                </a:lnTo>
                <a:lnTo>
                  <a:pt x="5155960" y="5155960"/>
                </a:lnTo>
                <a:lnTo>
                  <a:pt x="0" y="5155960"/>
                </a:lnTo>
                <a:lnTo>
                  <a:pt x="0" y="0"/>
                </a:lnTo>
                <a:close/>
              </a:path>
            </a:pathLst>
          </a:custGeom>
          <a:blipFill>
            <a:blip r:embed="rId4"/>
            <a:stretch>
              <a:fillRect l="0" t="0" r="0" b="0"/>
            </a:stretch>
          </a:blipFill>
        </p:spPr>
      </p:sp>
      <p:sp>
        <p:nvSpPr>
          <p:cNvPr name="TextBox 5" id="5"/>
          <p:cNvSpPr txBox="true"/>
          <p:nvPr/>
        </p:nvSpPr>
        <p:spPr>
          <a:xfrm rot="0">
            <a:off x="8057519" y="3594133"/>
            <a:ext cx="7334397" cy="4278910"/>
          </a:xfrm>
          <a:prstGeom prst="rect">
            <a:avLst/>
          </a:prstGeom>
        </p:spPr>
        <p:txBody>
          <a:bodyPr anchor="t" rtlCol="false" tIns="0" lIns="0" bIns="0" rIns="0">
            <a:spAutoFit/>
          </a:bodyPr>
          <a:lstStyle/>
          <a:p>
            <a:pPr>
              <a:lnSpc>
                <a:spcPts val="4837"/>
              </a:lnSpc>
            </a:pPr>
          </a:p>
          <a:p>
            <a:pPr marL="745953" indent="-372977" lvl="1">
              <a:lnSpc>
                <a:spcPts val="4837"/>
              </a:lnSpc>
              <a:buFont typeface="Arial"/>
              <a:buChar char="•"/>
            </a:pPr>
            <a:r>
              <a:rPr lang="en-US" sz="3455">
                <a:solidFill>
                  <a:srgbClr val="040506"/>
                </a:solidFill>
                <a:latin typeface="Canva Sans"/>
              </a:rPr>
              <a:t>Limited Focus Range</a:t>
            </a:r>
          </a:p>
          <a:p>
            <a:pPr marL="745953" indent="-372977" lvl="1">
              <a:lnSpc>
                <a:spcPts val="4837"/>
              </a:lnSpc>
              <a:buFont typeface="Arial"/>
              <a:buChar char="•"/>
            </a:pPr>
            <a:r>
              <a:rPr lang="en-US" sz="3455">
                <a:solidFill>
                  <a:srgbClr val="040506"/>
                </a:solidFill>
                <a:latin typeface="Canva Sans"/>
              </a:rPr>
              <a:t>Low Image Quality</a:t>
            </a:r>
          </a:p>
          <a:p>
            <a:pPr marL="745953" indent="-372977" lvl="1">
              <a:lnSpc>
                <a:spcPts val="4837"/>
              </a:lnSpc>
              <a:buFont typeface="Arial"/>
              <a:buChar char="•"/>
            </a:pPr>
            <a:r>
              <a:rPr lang="en-US" sz="3455">
                <a:solidFill>
                  <a:srgbClr val="040506"/>
                </a:solidFill>
                <a:latin typeface="Canva Sans"/>
              </a:rPr>
              <a:t>Limited Manual Controls</a:t>
            </a:r>
          </a:p>
          <a:p>
            <a:pPr marL="745953" indent="-372977" lvl="1">
              <a:lnSpc>
                <a:spcPts val="4837"/>
              </a:lnSpc>
              <a:buFont typeface="Arial"/>
              <a:buChar char="•"/>
            </a:pPr>
            <a:r>
              <a:rPr lang="en-US" sz="3455">
                <a:solidFill>
                  <a:srgbClr val="040506"/>
                </a:solidFill>
                <a:latin typeface="Canva Sans"/>
              </a:rPr>
              <a:t>Shutter Lag</a:t>
            </a:r>
          </a:p>
          <a:p>
            <a:pPr marL="745953" indent="-372977" lvl="1">
              <a:lnSpc>
                <a:spcPts val="4837"/>
              </a:lnSpc>
              <a:buFont typeface="Arial"/>
              <a:buChar char="•"/>
            </a:pPr>
            <a:r>
              <a:rPr lang="en-US" sz="3455">
                <a:solidFill>
                  <a:srgbClr val="040506"/>
                </a:solidFill>
                <a:latin typeface="Canva Sans"/>
              </a:rPr>
              <a:t>Low Light Performance</a:t>
            </a:r>
          </a:p>
          <a:p>
            <a:pPr algn="ctr">
              <a:lnSpc>
                <a:spcPts val="503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392741" y="1063929"/>
            <a:ext cx="6128270"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Evolution in IOT </a:t>
            </a:r>
          </a:p>
        </p:txBody>
      </p:sp>
      <p:sp>
        <p:nvSpPr>
          <p:cNvPr name="Freeform 3" id="3"/>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20304" y="3742958"/>
            <a:ext cx="7539435" cy="3964284"/>
          </a:xfrm>
          <a:custGeom>
            <a:avLst/>
            <a:gdLst/>
            <a:ahLst/>
            <a:cxnLst/>
            <a:rect r="r" b="b" t="t" l="l"/>
            <a:pathLst>
              <a:path h="3964284" w="7539435">
                <a:moveTo>
                  <a:pt x="0" y="0"/>
                </a:moveTo>
                <a:lnTo>
                  <a:pt x="7539435" y="0"/>
                </a:lnTo>
                <a:lnTo>
                  <a:pt x="7539435" y="3964284"/>
                </a:lnTo>
                <a:lnTo>
                  <a:pt x="0" y="3964284"/>
                </a:lnTo>
                <a:lnTo>
                  <a:pt x="0" y="0"/>
                </a:lnTo>
                <a:close/>
              </a:path>
            </a:pathLst>
          </a:custGeom>
          <a:blipFill>
            <a:blip r:embed="rId4"/>
            <a:stretch>
              <a:fillRect l="0" t="0" r="0" b="0"/>
            </a:stretch>
          </a:blipFill>
        </p:spPr>
      </p:sp>
      <p:sp>
        <p:nvSpPr>
          <p:cNvPr name="Freeform 5" id="5"/>
          <p:cNvSpPr/>
          <p:nvPr/>
        </p:nvSpPr>
        <p:spPr>
          <a:xfrm flipH="false" flipV="false" rot="0">
            <a:off x="780885" y="3742958"/>
            <a:ext cx="8707444" cy="3916442"/>
          </a:xfrm>
          <a:custGeom>
            <a:avLst/>
            <a:gdLst/>
            <a:ahLst/>
            <a:cxnLst/>
            <a:rect r="r" b="b" t="t" l="l"/>
            <a:pathLst>
              <a:path h="3916442" w="8707444">
                <a:moveTo>
                  <a:pt x="0" y="0"/>
                </a:moveTo>
                <a:lnTo>
                  <a:pt x="8707443" y="0"/>
                </a:lnTo>
                <a:lnTo>
                  <a:pt x="8707443" y="3916442"/>
                </a:lnTo>
                <a:lnTo>
                  <a:pt x="0" y="3916442"/>
                </a:lnTo>
                <a:lnTo>
                  <a:pt x="0" y="0"/>
                </a:lnTo>
                <a:close/>
              </a:path>
            </a:pathLst>
          </a:custGeom>
          <a:blipFill>
            <a:blip r:embed="rId5"/>
            <a:stretch>
              <a:fillRect l="0" t="-16352"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132628" y="3581937"/>
            <a:ext cx="13657095" cy="3850979"/>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CODE IMPLEMENTATION</a:t>
            </a:r>
          </a:p>
        </p:txBody>
      </p:sp>
      <p:sp>
        <p:nvSpPr>
          <p:cNvPr name="TextBox 4" id="4"/>
          <p:cNvSpPr txBox="true"/>
          <p:nvPr/>
        </p:nvSpPr>
        <p:spPr>
          <a:xfrm rot="0">
            <a:off x="4995836" y="7375766"/>
            <a:ext cx="8296328" cy="5206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Coding process</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028700" y="1566738"/>
            <a:ext cx="5447089" cy="691342"/>
          </a:xfrm>
          <a:prstGeom prst="rect">
            <a:avLst/>
          </a:prstGeom>
        </p:spPr>
        <p:txBody>
          <a:bodyPr anchor="t" rtlCol="false" tIns="0" lIns="0" bIns="0" rIns="0">
            <a:spAutoFit/>
          </a:bodyPr>
          <a:lstStyle/>
          <a:p>
            <a:pPr algn="l" marL="0" indent="0" lvl="0">
              <a:lnSpc>
                <a:spcPts val="4571"/>
              </a:lnSpc>
              <a:spcBef>
                <a:spcPct val="0"/>
              </a:spcBef>
            </a:pPr>
            <a:r>
              <a:rPr lang="en-US" sz="4617" spc="161">
                <a:solidFill>
                  <a:srgbClr val="040506"/>
                </a:solidFill>
                <a:latin typeface="Codec Pro ExtraBold"/>
              </a:rPr>
              <a:t>Image Processing</a:t>
            </a:r>
          </a:p>
        </p:txBody>
      </p:sp>
      <p:sp>
        <p:nvSpPr>
          <p:cNvPr name="Freeform 3" id="3"/>
          <p:cNvSpPr/>
          <p:nvPr/>
        </p:nvSpPr>
        <p:spPr>
          <a:xfrm flipH="false" flipV="false" rot="-10800000">
            <a:off x="-287871"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872870" y="727633"/>
            <a:ext cx="8256345" cy="1425927"/>
          </a:xfrm>
          <a:custGeom>
            <a:avLst/>
            <a:gdLst/>
            <a:ahLst/>
            <a:cxnLst/>
            <a:rect r="r" b="b" t="t" l="l"/>
            <a:pathLst>
              <a:path h="1425927" w="8256345">
                <a:moveTo>
                  <a:pt x="0" y="0"/>
                </a:moveTo>
                <a:lnTo>
                  <a:pt x="8256345" y="0"/>
                </a:lnTo>
                <a:lnTo>
                  <a:pt x="8256345" y="1425927"/>
                </a:lnTo>
                <a:lnTo>
                  <a:pt x="0" y="1425927"/>
                </a:lnTo>
                <a:lnTo>
                  <a:pt x="0" y="0"/>
                </a:lnTo>
                <a:close/>
              </a:path>
            </a:pathLst>
          </a:custGeom>
          <a:blipFill>
            <a:blip r:embed="rId4"/>
            <a:stretch>
              <a:fillRect l="0" t="0" r="-49098" b="0"/>
            </a:stretch>
          </a:blipFill>
        </p:spPr>
      </p:sp>
      <p:sp>
        <p:nvSpPr>
          <p:cNvPr name="Freeform 5" id="5"/>
          <p:cNvSpPr/>
          <p:nvPr/>
        </p:nvSpPr>
        <p:spPr>
          <a:xfrm flipH="false" flipV="false" rot="0">
            <a:off x="9872870" y="2850362"/>
            <a:ext cx="8256345" cy="1086425"/>
          </a:xfrm>
          <a:custGeom>
            <a:avLst/>
            <a:gdLst/>
            <a:ahLst/>
            <a:cxnLst/>
            <a:rect r="r" b="b" t="t" l="l"/>
            <a:pathLst>
              <a:path h="1086425" w="8256345">
                <a:moveTo>
                  <a:pt x="0" y="0"/>
                </a:moveTo>
                <a:lnTo>
                  <a:pt x="8256345" y="0"/>
                </a:lnTo>
                <a:lnTo>
                  <a:pt x="8256345" y="1086425"/>
                </a:lnTo>
                <a:lnTo>
                  <a:pt x="0" y="1086425"/>
                </a:lnTo>
                <a:lnTo>
                  <a:pt x="0" y="0"/>
                </a:lnTo>
                <a:close/>
              </a:path>
            </a:pathLst>
          </a:custGeom>
          <a:blipFill>
            <a:blip r:embed="rId5"/>
            <a:stretch>
              <a:fillRect l="0" t="0" r="-40875" b="0"/>
            </a:stretch>
          </a:blipFill>
        </p:spPr>
      </p:sp>
      <p:sp>
        <p:nvSpPr>
          <p:cNvPr name="Freeform 6" id="6"/>
          <p:cNvSpPr/>
          <p:nvPr/>
        </p:nvSpPr>
        <p:spPr>
          <a:xfrm flipH="false" flipV="false" rot="0">
            <a:off x="9872870" y="4549617"/>
            <a:ext cx="8256345" cy="3273456"/>
          </a:xfrm>
          <a:custGeom>
            <a:avLst/>
            <a:gdLst/>
            <a:ahLst/>
            <a:cxnLst/>
            <a:rect r="r" b="b" t="t" l="l"/>
            <a:pathLst>
              <a:path h="3273456" w="8256345">
                <a:moveTo>
                  <a:pt x="0" y="0"/>
                </a:moveTo>
                <a:lnTo>
                  <a:pt x="8256345" y="0"/>
                </a:lnTo>
                <a:lnTo>
                  <a:pt x="8256345" y="3273456"/>
                </a:lnTo>
                <a:lnTo>
                  <a:pt x="0" y="3273456"/>
                </a:lnTo>
                <a:lnTo>
                  <a:pt x="0" y="0"/>
                </a:lnTo>
                <a:close/>
              </a:path>
            </a:pathLst>
          </a:custGeom>
          <a:blipFill>
            <a:blip r:embed="rId6"/>
            <a:stretch>
              <a:fillRect l="0" t="0" r="-39250" b="0"/>
            </a:stretch>
          </a:blipFill>
        </p:spPr>
      </p:sp>
      <p:sp>
        <p:nvSpPr>
          <p:cNvPr name="Freeform 7" id="7"/>
          <p:cNvSpPr/>
          <p:nvPr/>
        </p:nvSpPr>
        <p:spPr>
          <a:xfrm flipH="false" flipV="false" rot="0">
            <a:off x="242435" y="6076950"/>
            <a:ext cx="9302751" cy="3967189"/>
          </a:xfrm>
          <a:custGeom>
            <a:avLst/>
            <a:gdLst/>
            <a:ahLst/>
            <a:cxnLst/>
            <a:rect r="r" b="b" t="t" l="l"/>
            <a:pathLst>
              <a:path h="3967189" w="9302751">
                <a:moveTo>
                  <a:pt x="0" y="0"/>
                </a:moveTo>
                <a:lnTo>
                  <a:pt x="9302751" y="0"/>
                </a:lnTo>
                <a:lnTo>
                  <a:pt x="9302751" y="3967189"/>
                </a:lnTo>
                <a:lnTo>
                  <a:pt x="0" y="3967189"/>
                </a:lnTo>
                <a:lnTo>
                  <a:pt x="0" y="0"/>
                </a:lnTo>
                <a:close/>
              </a:path>
            </a:pathLst>
          </a:custGeom>
          <a:blipFill>
            <a:blip r:embed="rId7"/>
            <a:stretch>
              <a:fillRect l="0" t="0" r="-24751" b="0"/>
            </a:stretch>
          </a:blipFill>
        </p:spPr>
      </p:sp>
      <p:sp>
        <p:nvSpPr>
          <p:cNvPr name="Freeform 8" id="8"/>
          <p:cNvSpPr/>
          <p:nvPr/>
        </p:nvSpPr>
        <p:spPr>
          <a:xfrm flipH="false" flipV="false" rot="-3381881">
            <a:off x="8831325" y="1788719"/>
            <a:ext cx="1071031" cy="792563"/>
          </a:xfrm>
          <a:custGeom>
            <a:avLst/>
            <a:gdLst/>
            <a:ahLst/>
            <a:cxnLst/>
            <a:rect r="r" b="b" t="t" l="l"/>
            <a:pathLst>
              <a:path h="792563" w="1071031">
                <a:moveTo>
                  <a:pt x="0" y="0"/>
                </a:moveTo>
                <a:lnTo>
                  <a:pt x="1071031" y="0"/>
                </a:lnTo>
                <a:lnTo>
                  <a:pt x="1071031" y="792563"/>
                </a:lnTo>
                <a:lnTo>
                  <a:pt x="0" y="7925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381881">
            <a:off x="8862854" y="3858550"/>
            <a:ext cx="1041972" cy="771059"/>
          </a:xfrm>
          <a:custGeom>
            <a:avLst/>
            <a:gdLst/>
            <a:ahLst/>
            <a:cxnLst/>
            <a:rect r="r" b="b" t="t" l="l"/>
            <a:pathLst>
              <a:path h="771059" w="1041972">
                <a:moveTo>
                  <a:pt x="0" y="0"/>
                </a:moveTo>
                <a:lnTo>
                  <a:pt x="1041972" y="0"/>
                </a:lnTo>
                <a:lnTo>
                  <a:pt x="1041972" y="771059"/>
                </a:lnTo>
                <a:lnTo>
                  <a:pt x="0" y="7710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8565313">
            <a:off x="10000358" y="8358606"/>
            <a:ext cx="1119876" cy="400356"/>
          </a:xfrm>
          <a:custGeom>
            <a:avLst/>
            <a:gdLst/>
            <a:ahLst/>
            <a:cxnLst/>
            <a:rect r="r" b="b" t="t" l="l"/>
            <a:pathLst>
              <a:path h="400356" w="1119876">
                <a:moveTo>
                  <a:pt x="0" y="0"/>
                </a:moveTo>
                <a:lnTo>
                  <a:pt x="1119876" y="0"/>
                </a:lnTo>
                <a:lnTo>
                  <a:pt x="1119876" y="400356"/>
                </a:lnTo>
                <a:lnTo>
                  <a:pt x="0" y="4003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1" id="11"/>
          <p:cNvSpPr txBox="true"/>
          <p:nvPr/>
        </p:nvSpPr>
        <p:spPr>
          <a:xfrm rot="0">
            <a:off x="428692" y="2915557"/>
            <a:ext cx="8311588" cy="1975832"/>
          </a:xfrm>
          <a:prstGeom prst="rect">
            <a:avLst/>
          </a:prstGeom>
        </p:spPr>
        <p:txBody>
          <a:bodyPr anchor="t" rtlCol="false" tIns="0" lIns="0" bIns="0" rIns="0">
            <a:spAutoFit/>
          </a:bodyPr>
          <a:lstStyle/>
          <a:p>
            <a:pPr algn="ctr">
              <a:lnSpc>
                <a:spcPts val="3199"/>
              </a:lnSpc>
            </a:pPr>
            <a:r>
              <a:rPr lang="en-US" sz="2318" spc="227">
                <a:solidFill>
                  <a:srgbClr val="040506"/>
                </a:solidFill>
                <a:latin typeface="Open Sauce Bold"/>
              </a:rPr>
              <a:t>With python using the Open CV  library</a:t>
            </a:r>
          </a:p>
          <a:p>
            <a:pPr algn="ctr">
              <a:lnSpc>
                <a:spcPts val="3199"/>
              </a:lnSpc>
            </a:pPr>
            <a:r>
              <a:rPr lang="en-US" sz="2318" spc="227">
                <a:solidFill>
                  <a:srgbClr val="040506"/>
                </a:solidFill>
                <a:latin typeface="Open Sauce Bold"/>
              </a:rPr>
              <a:t>We have decided to measure the distance</a:t>
            </a:r>
          </a:p>
          <a:p>
            <a:pPr algn="ctr">
              <a:lnSpc>
                <a:spcPts val="3199"/>
              </a:lnSpc>
            </a:pPr>
            <a:r>
              <a:rPr lang="en-US" sz="2318" spc="227">
                <a:solidFill>
                  <a:srgbClr val="040506"/>
                </a:solidFill>
                <a:latin typeface="Open Sauce Bold"/>
              </a:rPr>
              <a:t>between the dots </a:t>
            </a:r>
          </a:p>
          <a:p>
            <a:pPr algn="ctr">
              <a:lnSpc>
                <a:spcPts val="3199"/>
              </a:lnSpc>
            </a:pPr>
            <a:r>
              <a:rPr lang="en-US" sz="2318" spc="227">
                <a:solidFill>
                  <a:srgbClr val="040506"/>
                </a:solidFill>
                <a:latin typeface="Open Sauce Bold"/>
              </a:rPr>
              <a:t>by processing the image</a:t>
            </a:r>
          </a:p>
          <a:p>
            <a:pPr algn="ctr">
              <a:lnSpc>
                <a:spcPts val="3199"/>
              </a:lnSpc>
              <a:spcBef>
                <a:spcPct val="0"/>
              </a:spcBef>
            </a:pPr>
            <a:r>
              <a:rPr lang="en-US" sz="2318" spc="227">
                <a:solidFill>
                  <a:srgbClr val="040506"/>
                </a:solidFill>
                <a:latin typeface="Open Sauce Bold"/>
              </a:rPr>
              <a:t>using python.</a:t>
            </a:r>
          </a:p>
        </p:txBody>
      </p:sp>
      <p:sp>
        <p:nvSpPr>
          <p:cNvPr name="TextBox 12" id="12"/>
          <p:cNvSpPr txBox="true"/>
          <p:nvPr/>
        </p:nvSpPr>
        <p:spPr>
          <a:xfrm rot="0">
            <a:off x="12033841" y="150802"/>
            <a:ext cx="3931952" cy="375397"/>
          </a:xfrm>
          <a:prstGeom prst="rect">
            <a:avLst/>
          </a:prstGeom>
        </p:spPr>
        <p:txBody>
          <a:bodyPr anchor="t" rtlCol="false" tIns="0" lIns="0" bIns="0" rIns="0">
            <a:spAutoFit/>
          </a:bodyPr>
          <a:lstStyle/>
          <a:p>
            <a:pPr>
              <a:lnSpc>
                <a:spcPts val="3143"/>
              </a:lnSpc>
              <a:spcBef>
                <a:spcPct val="0"/>
              </a:spcBef>
            </a:pPr>
            <a:r>
              <a:rPr lang="en-US" sz="2277" spc="223">
                <a:solidFill>
                  <a:srgbClr val="040506"/>
                </a:solidFill>
                <a:latin typeface="Open Sauce Bold"/>
              </a:rPr>
              <a:t>1) Included packages</a:t>
            </a:r>
          </a:p>
        </p:txBody>
      </p:sp>
      <p:sp>
        <p:nvSpPr>
          <p:cNvPr name="TextBox 13" id="13"/>
          <p:cNvSpPr txBox="true"/>
          <p:nvPr/>
        </p:nvSpPr>
        <p:spPr>
          <a:xfrm rot="0">
            <a:off x="12033841" y="2229505"/>
            <a:ext cx="4148720" cy="350375"/>
          </a:xfrm>
          <a:prstGeom prst="rect">
            <a:avLst/>
          </a:prstGeom>
        </p:spPr>
        <p:txBody>
          <a:bodyPr anchor="t" rtlCol="false" tIns="0" lIns="0" bIns="0" rIns="0">
            <a:spAutoFit/>
          </a:bodyPr>
          <a:lstStyle/>
          <a:p>
            <a:pPr>
              <a:lnSpc>
                <a:spcPts val="2998"/>
              </a:lnSpc>
              <a:spcBef>
                <a:spcPct val="0"/>
              </a:spcBef>
            </a:pPr>
            <a:r>
              <a:rPr lang="en-US" sz="2173" spc="212">
                <a:solidFill>
                  <a:srgbClr val="040506"/>
                </a:solidFill>
                <a:latin typeface="Open Sauce Bold"/>
              </a:rPr>
              <a:t>2) Image Capture</a:t>
            </a:r>
          </a:p>
        </p:txBody>
      </p:sp>
      <p:sp>
        <p:nvSpPr>
          <p:cNvPr name="TextBox 14" id="14"/>
          <p:cNvSpPr txBox="true"/>
          <p:nvPr/>
        </p:nvSpPr>
        <p:spPr>
          <a:xfrm rot="0">
            <a:off x="12033841" y="4053727"/>
            <a:ext cx="4148720" cy="350375"/>
          </a:xfrm>
          <a:prstGeom prst="rect">
            <a:avLst/>
          </a:prstGeom>
        </p:spPr>
        <p:txBody>
          <a:bodyPr anchor="t" rtlCol="false" tIns="0" lIns="0" bIns="0" rIns="0">
            <a:spAutoFit/>
          </a:bodyPr>
          <a:lstStyle/>
          <a:p>
            <a:pPr>
              <a:lnSpc>
                <a:spcPts val="2998"/>
              </a:lnSpc>
              <a:spcBef>
                <a:spcPct val="0"/>
              </a:spcBef>
            </a:pPr>
            <a:r>
              <a:rPr lang="en-US" sz="2173" spc="212">
                <a:solidFill>
                  <a:srgbClr val="040506"/>
                </a:solidFill>
                <a:latin typeface="Open Sauce Bold"/>
              </a:rPr>
              <a:t>3) Drawing the Polygon</a:t>
            </a:r>
          </a:p>
        </p:txBody>
      </p:sp>
      <p:sp>
        <p:nvSpPr>
          <p:cNvPr name="TextBox 15" id="15"/>
          <p:cNvSpPr txBox="true"/>
          <p:nvPr/>
        </p:nvSpPr>
        <p:spPr>
          <a:xfrm rot="0">
            <a:off x="2339664" y="5605764"/>
            <a:ext cx="3884221" cy="350375"/>
          </a:xfrm>
          <a:prstGeom prst="rect">
            <a:avLst/>
          </a:prstGeom>
        </p:spPr>
        <p:txBody>
          <a:bodyPr anchor="t" rtlCol="false" tIns="0" lIns="0" bIns="0" rIns="0">
            <a:spAutoFit/>
          </a:bodyPr>
          <a:lstStyle/>
          <a:p>
            <a:pPr>
              <a:lnSpc>
                <a:spcPts val="2998"/>
              </a:lnSpc>
              <a:spcBef>
                <a:spcPct val="0"/>
              </a:spcBef>
            </a:pPr>
            <a:r>
              <a:rPr lang="en-US" sz="2173" spc="212">
                <a:solidFill>
                  <a:srgbClr val="040506"/>
                </a:solidFill>
                <a:latin typeface="Open Sauce Bold"/>
              </a:rPr>
              <a:t>4) Exporting to Excel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028700" y="1566738"/>
            <a:ext cx="5447089" cy="691342"/>
          </a:xfrm>
          <a:prstGeom prst="rect">
            <a:avLst/>
          </a:prstGeom>
        </p:spPr>
        <p:txBody>
          <a:bodyPr anchor="t" rtlCol="false" tIns="0" lIns="0" bIns="0" rIns="0">
            <a:spAutoFit/>
          </a:bodyPr>
          <a:lstStyle/>
          <a:p>
            <a:pPr algn="l" marL="0" indent="0" lvl="0">
              <a:lnSpc>
                <a:spcPts val="4571"/>
              </a:lnSpc>
              <a:spcBef>
                <a:spcPct val="0"/>
              </a:spcBef>
            </a:pPr>
            <a:r>
              <a:rPr lang="en-US" sz="4617" spc="161">
                <a:solidFill>
                  <a:srgbClr val="040506"/>
                </a:solidFill>
                <a:latin typeface="Codec Pro ExtraBold"/>
              </a:rPr>
              <a:t>Image Processing</a:t>
            </a:r>
          </a:p>
        </p:txBody>
      </p:sp>
      <p:sp>
        <p:nvSpPr>
          <p:cNvPr name="Freeform 3" id="3"/>
          <p:cNvSpPr/>
          <p:nvPr/>
        </p:nvSpPr>
        <p:spPr>
          <a:xfrm flipH="false" flipV="false" rot="-10800000">
            <a:off x="-287871"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945217" y="1255966"/>
            <a:ext cx="8565423" cy="7784871"/>
            <a:chOff x="0" y="0"/>
            <a:chExt cx="6381600" cy="5800056"/>
          </a:xfrm>
        </p:grpSpPr>
        <p:sp>
          <p:nvSpPr>
            <p:cNvPr name="Freeform 5" id="5"/>
            <p:cNvSpPr/>
            <p:nvPr/>
          </p:nvSpPr>
          <p:spPr>
            <a:xfrm flipH="false" flipV="false" rot="0">
              <a:off x="0" y="0"/>
              <a:ext cx="6381600" cy="5800056"/>
            </a:xfrm>
            <a:custGeom>
              <a:avLst/>
              <a:gdLst/>
              <a:ahLst/>
              <a:cxnLst/>
              <a:rect r="r" b="b" t="t" l="l"/>
              <a:pathLst>
                <a:path h="5800056" w="6381600">
                  <a:moveTo>
                    <a:pt x="46097" y="0"/>
                  </a:moveTo>
                  <a:lnTo>
                    <a:pt x="6335503" y="0"/>
                  </a:lnTo>
                  <a:cubicBezTo>
                    <a:pt x="6347729" y="0"/>
                    <a:pt x="6359454" y="4857"/>
                    <a:pt x="6368099" y="13501"/>
                  </a:cubicBezTo>
                  <a:cubicBezTo>
                    <a:pt x="6376743" y="22146"/>
                    <a:pt x="6381600" y="33871"/>
                    <a:pt x="6381600" y="46097"/>
                  </a:cubicBezTo>
                  <a:lnTo>
                    <a:pt x="6381600" y="5753959"/>
                  </a:lnTo>
                  <a:cubicBezTo>
                    <a:pt x="6381600" y="5779418"/>
                    <a:pt x="6360962" y="5800056"/>
                    <a:pt x="6335503" y="5800056"/>
                  </a:cubicBezTo>
                  <a:lnTo>
                    <a:pt x="46097" y="5800056"/>
                  </a:lnTo>
                  <a:cubicBezTo>
                    <a:pt x="33871" y="5800056"/>
                    <a:pt x="22146" y="5795199"/>
                    <a:pt x="13501" y="5786555"/>
                  </a:cubicBezTo>
                  <a:cubicBezTo>
                    <a:pt x="4857" y="5777910"/>
                    <a:pt x="0" y="5766185"/>
                    <a:pt x="0" y="5753959"/>
                  </a:cubicBezTo>
                  <a:lnTo>
                    <a:pt x="0" y="46097"/>
                  </a:lnTo>
                  <a:cubicBezTo>
                    <a:pt x="0" y="33871"/>
                    <a:pt x="4857" y="22146"/>
                    <a:pt x="13501" y="13501"/>
                  </a:cubicBezTo>
                  <a:cubicBezTo>
                    <a:pt x="22146" y="4857"/>
                    <a:pt x="33871" y="0"/>
                    <a:pt x="46097" y="0"/>
                  </a:cubicBezTo>
                  <a:close/>
                </a:path>
              </a:pathLst>
            </a:custGeom>
            <a:solidFill>
              <a:srgbClr val="009245"/>
            </a:solidFill>
          </p:spPr>
        </p:sp>
        <p:sp>
          <p:nvSpPr>
            <p:cNvPr name="TextBox 6" id="6"/>
            <p:cNvSpPr txBox="true"/>
            <p:nvPr/>
          </p:nvSpPr>
          <p:spPr>
            <a:xfrm>
              <a:off x="0" y="-28575"/>
              <a:ext cx="6381600" cy="5828631"/>
            </a:xfrm>
            <a:prstGeom prst="rect">
              <a:avLst/>
            </a:prstGeom>
          </p:spPr>
          <p:txBody>
            <a:bodyPr anchor="ctr" rtlCol="false" tIns="50800" lIns="50800" bIns="50800" rIns="50800"/>
            <a:lstStyle/>
            <a:p>
              <a:pPr algn="ctr">
                <a:lnSpc>
                  <a:spcPts val="3199"/>
                </a:lnSpc>
              </a:pPr>
            </a:p>
          </p:txBody>
        </p:sp>
      </p:grpSp>
      <p:sp>
        <p:nvSpPr>
          <p:cNvPr name="Freeform 7" id="7"/>
          <p:cNvSpPr/>
          <p:nvPr/>
        </p:nvSpPr>
        <p:spPr>
          <a:xfrm flipH="false" flipV="false" rot="0">
            <a:off x="9562440" y="1746438"/>
            <a:ext cx="3504412" cy="3272499"/>
          </a:xfrm>
          <a:custGeom>
            <a:avLst/>
            <a:gdLst/>
            <a:ahLst/>
            <a:cxnLst/>
            <a:rect r="r" b="b" t="t" l="l"/>
            <a:pathLst>
              <a:path h="3272499" w="3504412">
                <a:moveTo>
                  <a:pt x="0" y="0"/>
                </a:moveTo>
                <a:lnTo>
                  <a:pt x="3504412" y="0"/>
                </a:lnTo>
                <a:lnTo>
                  <a:pt x="3504412" y="3272499"/>
                </a:lnTo>
                <a:lnTo>
                  <a:pt x="0" y="3272499"/>
                </a:lnTo>
                <a:lnTo>
                  <a:pt x="0" y="0"/>
                </a:lnTo>
                <a:close/>
              </a:path>
            </a:pathLst>
          </a:custGeom>
          <a:blipFill>
            <a:blip r:embed="rId4"/>
            <a:stretch>
              <a:fillRect l="0" t="0" r="0" b="-7086"/>
            </a:stretch>
          </a:blipFill>
        </p:spPr>
      </p:sp>
      <p:sp>
        <p:nvSpPr>
          <p:cNvPr name="Freeform 8" id="8"/>
          <p:cNvSpPr/>
          <p:nvPr/>
        </p:nvSpPr>
        <p:spPr>
          <a:xfrm flipH="false" flipV="false" rot="0">
            <a:off x="13499457" y="1746438"/>
            <a:ext cx="3317025" cy="3272499"/>
          </a:xfrm>
          <a:custGeom>
            <a:avLst/>
            <a:gdLst/>
            <a:ahLst/>
            <a:cxnLst/>
            <a:rect r="r" b="b" t="t" l="l"/>
            <a:pathLst>
              <a:path h="3272499" w="3317025">
                <a:moveTo>
                  <a:pt x="0" y="0"/>
                </a:moveTo>
                <a:lnTo>
                  <a:pt x="3317024" y="0"/>
                </a:lnTo>
                <a:lnTo>
                  <a:pt x="3317024" y="3272499"/>
                </a:lnTo>
                <a:lnTo>
                  <a:pt x="0" y="3272499"/>
                </a:lnTo>
                <a:lnTo>
                  <a:pt x="0" y="0"/>
                </a:lnTo>
                <a:close/>
              </a:path>
            </a:pathLst>
          </a:custGeom>
          <a:blipFill>
            <a:blip r:embed="rId5"/>
            <a:stretch>
              <a:fillRect l="0" t="0" r="-31616" b="0"/>
            </a:stretch>
          </a:blipFill>
        </p:spPr>
      </p:sp>
      <p:sp>
        <p:nvSpPr>
          <p:cNvPr name="Freeform 9" id="9"/>
          <p:cNvSpPr/>
          <p:nvPr/>
        </p:nvSpPr>
        <p:spPr>
          <a:xfrm flipH="false" flipV="false" rot="0">
            <a:off x="9290912" y="5670205"/>
            <a:ext cx="3937017" cy="2951122"/>
          </a:xfrm>
          <a:custGeom>
            <a:avLst/>
            <a:gdLst/>
            <a:ahLst/>
            <a:cxnLst/>
            <a:rect r="r" b="b" t="t" l="l"/>
            <a:pathLst>
              <a:path h="2951122" w="3937017">
                <a:moveTo>
                  <a:pt x="0" y="0"/>
                </a:moveTo>
                <a:lnTo>
                  <a:pt x="3937017" y="0"/>
                </a:lnTo>
                <a:lnTo>
                  <a:pt x="3937017" y="2951122"/>
                </a:lnTo>
                <a:lnTo>
                  <a:pt x="0" y="2951122"/>
                </a:lnTo>
                <a:lnTo>
                  <a:pt x="0" y="0"/>
                </a:lnTo>
                <a:close/>
              </a:path>
            </a:pathLst>
          </a:custGeom>
          <a:blipFill>
            <a:blip r:embed="rId6"/>
            <a:stretch>
              <a:fillRect l="0" t="0" r="0" b="0"/>
            </a:stretch>
          </a:blipFill>
        </p:spPr>
      </p:sp>
      <p:sp>
        <p:nvSpPr>
          <p:cNvPr name="Freeform 10" id="10"/>
          <p:cNvSpPr/>
          <p:nvPr/>
        </p:nvSpPr>
        <p:spPr>
          <a:xfrm flipH="false" flipV="false" rot="0">
            <a:off x="13499457" y="5603708"/>
            <a:ext cx="3481087" cy="3084117"/>
          </a:xfrm>
          <a:custGeom>
            <a:avLst/>
            <a:gdLst/>
            <a:ahLst/>
            <a:cxnLst/>
            <a:rect r="r" b="b" t="t" l="l"/>
            <a:pathLst>
              <a:path h="3084117" w="3481087">
                <a:moveTo>
                  <a:pt x="0" y="0"/>
                </a:moveTo>
                <a:lnTo>
                  <a:pt x="3481087" y="0"/>
                </a:lnTo>
                <a:lnTo>
                  <a:pt x="3481087" y="3084117"/>
                </a:lnTo>
                <a:lnTo>
                  <a:pt x="0" y="3084117"/>
                </a:lnTo>
                <a:lnTo>
                  <a:pt x="0" y="0"/>
                </a:lnTo>
                <a:close/>
              </a:path>
            </a:pathLst>
          </a:custGeom>
          <a:blipFill>
            <a:blip r:embed="rId7"/>
            <a:stretch>
              <a:fillRect l="0" t="0" r="-157858" b="-118165"/>
            </a:stretch>
          </a:blipFill>
        </p:spPr>
      </p:sp>
      <p:sp>
        <p:nvSpPr>
          <p:cNvPr name="TextBox 11" id="11"/>
          <p:cNvSpPr txBox="true"/>
          <p:nvPr/>
        </p:nvSpPr>
        <p:spPr>
          <a:xfrm rot="0">
            <a:off x="1779432" y="3492387"/>
            <a:ext cx="3945625" cy="686276"/>
          </a:xfrm>
          <a:prstGeom prst="rect">
            <a:avLst/>
          </a:prstGeom>
        </p:spPr>
        <p:txBody>
          <a:bodyPr anchor="t" rtlCol="false" tIns="0" lIns="0" bIns="0" rIns="0">
            <a:spAutoFit/>
          </a:bodyPr>
          <a:lstStyle/>
          <a:p>
            <a:pPr algn="ctr">
              <a:lnSpc>
                <a:spcPts val="5623"/>
              </a:lnSpc>
              <a:spcBef>
                <a:spcPct val="0"/>
              </a:spcBef>
            </a:pPr>
            <a:r>
              <a:rPr lang="en-US" sz="4074" spc="399">
                <a:solidFill>
                  <a:srgbClr val="000000"/>
                </a:solidFill>
                <a:latin typeface="Open Sauce Bold"/>
              </a:rPr>
              <a:t>Input : Image</a:t>
            </a:r>
          </a:p>
        </p:txBody>
      </p:sp>
      <p:sp>
        <p:nvSpPr>
          <p:cNvPr name="TextBox 12" id="12"/>
          <p:cNvSpPr txBox="true"/>
          <p:nvPr/>
        </p:nvSpPr>
        <p:spPr>
          <a:xfrm rot="0">
            <a:off x="1457261" y="4643305"/>
            <a:ext cx="5509335" cy="375632"/>
          </a:xfrm>
          <a:prstGeom prst="rect">
            <a:avLst/>
          </a:prstGeom>
        </p:spPr>
        <p:txBody>
          <a:bodyPr anchor="t" rtlCol="false" tIns="0" lIns="0" bIns="0" rIns="0">
            <a:spAutoFit/>
          </a:bodyPr>
          <a:lstStyle/>
          <a:p>
            <a:pPr marL="500491" indent="-250245" lvl="1">
              <a:lnSpc>
                <a:spcPts val="3199"/>
              </a:lnSpc>
              <a:buFont typeface="Arial"/>
              <a:buChar char="•"/>
            </a:pPr>
            <a:r>
              <a:rPr lang="en-US" sz="2318" spc="227">
                <a:solidFill>
                  <a:srgbClr val="000000"/>
                </a:solidFill>
                <a:latin typeface="Open Sauce Bold"/>
              </a:rPr>
              <a:t>Fabric with patterns </a:t>
            </a:r>
          </a:p>
        </p:txBody>
      </p:sp>
      <p:sp>
        <p:nvSpPr>
          <p:cNvPr name="TextBox 13" id="13"/>
          <p:cNvSpPr txBox="true"/>
          <p:nvPr/>
        </p:nvSpPr>
        <p:spPr>
          <a:xfrm rot="0">
            <a:off x="1457261" y="5485662"/>
            <a:ext cx="5509335" cy="375632"/>
          </a:xfrm>
          <a:prstGeom prst="rect">
            <a:avLst/>
          </a:prstGeom>
        </p:spPr>
        <p:txBody>
          <a:bodyPr anchor="t" rtlCol="false" tIns="0" lIns="0" bIns="0" rIns="0">
            <a:spAutoFit/>
          </a:bodyPr>
          <a:lstStyle/>
          <a:p>
            <a:pPr marL="500491" indent="-250245" lvl="1">
              <a:lnSpc>
                <a:spcPts val="3199"/>
              </a:lnSpc>
              <a:buFont typeface="Arial"/>
              <a:buChar char="•"/>
            </a:pPr>
            <a:r>
              <a:rPr lang="en-US" sz="2318" spc="227">
                <a:solidFill>
                  <a:srgbClr val="000000"/>
                </a:solidFill>
                <a:latin typeface="Open Sauce Bold"/>
              </a:rPr>
              <a:t>Fabric with different colors</a:t>
            </a:r>
          </a:p>
        </p:txBody>
      </p:sp>
      <p:sp>
        <p:nvSpPr>
          <p:cNvPr name="TextBox 14" id="14"/>
          <p:cNvSpPr txBox="true"/>
          <p:nvPr/>
        </p:nvSpPr>
        <p:spPr>
          <a:xfrm rot="0">
            <a:off x="1457261" y="6524501"/>
            <a:ext cx="5509335" cy="775682"/>
          </a:xfrm>
          <a:prstGeom prst="rect">
            <a:avLst/>
          </a:prstGeom>
        </p:spPr>
        <p:txBody>
          <a:bodyPr anchor="t" rtlCol="false" tIns="0" lIns="0" bIns="0" rIns="0">
            <a:spAutoFit/>
          </a:bodyPr>
          <a:lstStyle/>
          <a:p>
            <a:pPr marL="500491" indent="-250245" lvl="1">
              <a:lnSpc>
                <a:spcPts val="3199"/>
              </a:lnSpc>
              <a:buFont typeface="Arial"/>
              <a:buChar char="•"/>
            </a:pPr>
            <a:r>
              <a:rPr lang="en-US" sz="2318" spc="227">
                <a:solidFill>
                  <a:srgbClr val="000000"/>
                </a:solidFill>
                <a:latin typeface="Open Sauce Bold"/>
              </a:rPr>
              <a:t>Fabric with different materials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028700" y="1566738"/>
            <a:ext cx="5447089" cy="691342"/>
          </a:xfrm>
          <a:prstGeom prst="rect">
            <a:avLst/>
          </a:prstGeom>
        </p:spPr>
        <p:txBody>
          <a:bodyPr anchor="t" rtlCol="false" tIns="0" lIns="0" bIns="0" rIns="0">
            <a:spAutoFit/>
          </a:bodyPr>
          <a:lstStyle/>
          <a:p>
            <a:pPr algn="l" marL="0" indent="0" lvl="0">
              <a:lnSpc>
                <a:spcPts val="4571"/>
              </a:lnSpc>
              <a:spcBef>
                <a:spcPct val="0"/>
              </a:spcBef>
            </a:pPr>
            <a:r>
              <a:rPr lang="en-US" sz="4617" spc="161">
                <a:solidFill>
                  <a:srgbClr val="040506"/>
                </a:solidFill>
                <a:latin typeface="Codec Pro ExtraBold"/>
              </a:rPr>
              <a:t>Image Processing</a:t>
            </a:r>
          </a:p>
        </p:txBody>
      </p:sp>
      <p:sp>
        <p:nvSpPr>
          <p:cNvPr name="Freeform 3" id="3"/>
          <p:cNvSpPr/>
          <p:nvPr/>
        </p:nvSpPr>
        <p:spPr>
          <a:xfrm flipH="false" flipV="false" rot="-10800000">
            <a:off x="-287871"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06492" y="428963"/>
            <a:ext cx="6791649" cy="4714537"/>
          </a:xfrm>
          <a:custGeom>
            <a:avLst/>
            <a:gdLst/>
            <a:ahLst/>
            <a:cxnLst/>
            <a:rect r="r" b="b" t="t" l="l"/>
            <a:pathLst>
              <a:path h="4714537" w="6791649">
                <a:moveTo>
                  <a:pt x="0" y="0"/>
                </a:moveTo>
                <a:lnTo>
                  <a:pt x="6791650" y="0"/>
                </a:lnTo>
                <a:lnTo>
                  <a:pt x="6791650" y="4714537"/>
                </a:lnTo>
                <a:lnTo>
                  <a:pt x="0" y="4714537"/>
                </a:lnTo>
                <a:lnTo>
                  <a:pt x="0" y="0"/>
                </a:lnTo>
                <a:close/>
              </a:path>
            </a:pathLst>
          </a:custGeom>
          <a:blipFill>
            <a:blip r:embed="rId4"/>
            <a:stretch>
              <a:fillRect l="0" t="0" r="0" b="0"/>
            </a:stretch>
          </a:blipFill>
        </p:spPr>
      </p:sp>
      <p:sp>
        <p:nvSpPr>
          <p:cNvPr name="Freeform 5" id="5"/>
          <p:cNvSpPr/>
          <p:nvPr/>
        </p:nvSpPr>
        <p:spPr>
          <a:xfrm flipH="false" flipV="false" rot="0">
            <a:off x="9706492" y="5223496"/>
            <a:ext cx="6598338" cy="4580346"/>
          </a:xfrm>
          <a:custGeom>
            <a:avLst/>
            <a:gdLst/>
            <a:ahLst/>
            <a:cxnLst/>
            <a:rect r="r" b="b" t="t" l="l"/>
            <a:pathLst>
              <a:path h="4580346" w="6598338">
                <a:moveTo>
                  <a:pt x="0" y="0"/>
                </a:moveTo>
                <a:lnTo>
                  <a:pt x="6598338" y="0"/>
                </a:lnTo>
                <a:lnTo>
                  <a:pt x="6598338" y="4580347"/>
                </a:lnTo>
                <a:lnTo>
                  <a:pt x="0" y="4580347"/>
                </a:lnTo>
                <a:lnTo>
                  <a:pt x="0" y="0"/>
                </a:lnTo>
                <a:close/>
              </a:path>
            </a:pathLst>
          </a:custGeom>
          <a:blipFill>
            <a:blip r:embed="rId5"/>
            <a:stretch>
              <a:fillRect l="0" t="0" r="0" b="0"/>
            </a:stretch>
          </a:blipFill>
        </p:spPr>
      </p:sp>
      <p:sp>
        <p:nvSpPr>
          <p:cNvPr name="TextBox 6" id="6"/>
          <p:cNvSpPr txBox="true"/>
          <p:nvPr/>
        </p:nvSpPr>
        <p:spPr>
          <a:xfrm rot="0">
            <a:off x="1028700" y="3028073"/>
            <a:ext cx="6221766" cy="713693"/>
          </a:xfrm>
          <a:prstGeom prst="rect">
            <a:avLst/>
          </a:prstGeom>
        </p:spPr>
        <p:txBody>
          <a:bodyPr anchor="t" rtlCol="false" tIns="0" lIns="0" bIns="0" rIns="0">
            <a:spAutoFit/>
          </a:bodyPr>
          <a:lstStyle/>
          <a:p>
            <a:pPr algn="ctr">
              <a:lnSpc>
                <a:spcPts val="5964"/>
              </a:lnSpc>
              <a:spcBef>
                <a:spcPct val="0"/>
              </a:spcBef>
            </a:pPr>
            <a:r>
              <a:rPr lang="en-US" sz="4321" spc="423">
                <a:solidFill>
                  <a:srgbClr val="000000"/>
                </a:solidFill>
                <a:latin typeface="Open Sauce Bold"/>
              </a:rPr>
              <a:t>Point Identification</a:t>
            </a:r>
          </a:p>
        </p:txBody>
      </p:sp>
      <p:sp>
        <p:nvSpPr>
          <p:cNvPr name="TextBox 7" id="7"/>
          <p:cNvSpPr txBox="true"/>
          <p:nvPr/>
        </p:nvSpPr>
        <p:spPr>
          <a:xfrm rot="0">
            <a:off x="1028700" y="4405758"/>
            <a:ext cx="5962575" cy="2124977"/>
          </a:xfrm>
          <a:prstGeom prst="rect">
            <a:avLst/>
          </a:prstGeom>
        </p:spPr>
        <p:txBody>
          <a:bodyPr anchor="t" rtlCol="false" tIns="0" lIns="0" bIns="0" rIns="0">
            <a:spAutoFit/>
          </a:bodyPr>
          <a:lstStyle/>
          <a:p>
            <a:pPr marL="671982" indent="-335991" lvl="1">
              <a:lnSpc>
                <a:spcPts val="4295"/>
              </a:lnSpc>
              <a:buFont typeface="Arial"/>
              <a:buChar char="•"/>
            </a:pPr>
            <a:r>
              <a:rPr lang="en-US" sz="3112" spc="305">
                <a:solidFill>
                  <a:srgbClr val="000000"/>
                </a:solidFill>
                <a:latin typeface="Open Sauce Bold"/>
              </a:rPr>
              <a:t>According to the size</a:t>
            </a:r>
          </a:p>
          <a:p>
            <a:pPr>
              <a:lnSpc>
                <a:spcPts val="4295"/>
              </a:lnSpc>
            </a:pPr>
          </a:p>
          <a:p>
            <a:pPr>
              <a:lnSpc>
                <a:spcPts val="4295"/>
              </a:lnSpc>
            </a:pPr>
          </a:p>
          <a:p>
            <a:pPr marL="671982" indent="-335991" lvl="1">
              <a:lnSpc>
                <a:spcPts val="4295"/>
              </a:lnSpc>
              <a:buFont typeface="Arial"/>
              <a:buChar char="•"/>
            </a:pPr>
            <a:r>
              <a:rPr lang="en-US" sz="3112" spc="305">
                <a:solidFill>
                  <a:srgbClr val="000000"/>
                </a:solidFill>
                <a:latin typeface="Open Sauce Bold"/>
              </a:rPr>
              <a:t>According to the color</a:t>
            </a:r>
          </a:p>
        </p:txBody>
      </p:sp>
      <p:sp>
        <p:nvSpPr>
          <p:cNvPr name="TextBox 8" id="8"/>
          <p:cNvSpPr txBox="true"/>
          <p:nvPr/>
        </p:nvSpPr>
        <p:spPr>
          <a:xfrm rot="0">
            <a:off x="1982472" y="5021393"/>
            <a:ext cx="4055031" cy="375632"/>
          </a:xfrm>
          <a:prstGeom prst="rect">
            <a:avLst/>
          </a:prstGeom>
        </p:spPr>
        <p:txBody>
          <a:bodyPr anchor="t" rtlCol="false" tIns="0" lIns="0" bIns="0" rIns="0">
            <a:spAutoFit/>
          </a:bodyPr>
          <a:lstStyle/>
          <a:p>
            <a:pPr algn="ctr">
              <a:lnSpc>
                <a:spcPts val="3199"/>
              </a:lnSpc>
              <a:spcBef>
                <a:spcPct val="0"/>
              </a:spcBef>
            </a:pPr>
            <a:r>
              <a:rPr lang="en-US" sz="2318" spc="227">
                <a:solidFill>
                  <a:srgbClr val="000000"/>
                </a:solidFill>
                <a:latin typeface="Open Sauce Bold"/>
              </a:rPr>
              <a:t>Number of squre pixels</a:t>
            </a:r>
          </a:p>
        </p:txBody>
      </p:sp>
      <p:sp>
        <p:nvSpPr>
          <p:cNvPr name="TextBox 9" id="9"/>
          <p:cNvSpPr txBox="true"/>
          <p:nvPr/>
        </p:nvSpPr>
        <p:spPr>
          <a:xfrm rot="0">
            <a:off x="1945517" y="6719383"/>
            <a:ext cx="5304949" cy="375632"/>
          </a:xfrm>
          <a:prstGeom prst="rect">
            <a:avLst/>
          </a:prstGeom>
        </p:spPr>
        <p:txBody>
          <a:bodyPr anchor="t" rtlCol="false" tIns="0" lIns="0" bIns="0" rIns="0">
            <a:spAutoFit/>
          </a:bodyPr>
          <a:lstStyle/>
          <a:p>
            <a:pPr algn="ctr">
              <a:lnSpc>
                <a:spcPts val="3199"/>
              </a:lnSpc>
              <a:spcBef>
                <a:spcPct val="0"/>
              </a:spcBef>
            </a:pPr>
            <a:r>
              <a:rPr lang="en-US" sz="2318" spc="227">
                <a:solidFill>
                  <a:srgbClr val="000000"/>
                </a:solidFill>
                <a:latin typeface="Open Sauce Bold"/>
              </a:rPr>
              <a:t>Color range of the  marker dot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87871" y="0"/>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000">
            <a:off x="8715258" y="-570193"/>
            <a:ext cx="9016218" cy="5721548"/>
          </a:xfrm>
          <a:custGeom>
            <a:avLst/>
            <a:gdLst/>
            <a:ahLst/>
            <a:cxnLst/>
            <a:rect r="r" b="b" t="t" l="l"/>
            <a:pathLst>
              <a:path h="5721548" w="9016218">
                <a:moveTo>
                  <a:pt x="0" y="15719"/>
                </a:moveTo>
                <a:lnTo>
                  <a:pt x="9006260" y="0"/>
                </a:lnTo>
                <a:lnTo>
                  <a:pt x="9016218" y="5705829"/>
                </a:lnTo>
                <a:lnTo>
                  <a:pt x="9958" y="5721548"/>
                </a:lnTo>
                <a:lnTo>
                  <a:pt x="0" y="15719"/>
                </a:lnTo>
                <a:close/>
              </a:path>
            </a:pathLst>
          </a:custGeom>
          <a:blipFill>
            <a:blip r:embed="rId4"/>
            <a:stretch>
              <a:fillRect l="-1551" t="-21413" r="-2060" b="-19404"/>
            </a:stretch>
          </a:blipFill>
        </p:spPr>
      </p:sp>
      <p:sp>
        <p:nvSpPr>
          <p:cNvPr name="Freeform 4" id="4"/>
          <p:cNvSpPr/>
          <p:nvPr/>
        </p:nvSpPr>
        <p:spPr>
          <a:xfrm flipH="false" flipV="false" rot="0">
            <a:off x="752784" y="3177193"/>
            <a:ext cx="7017479" cy="6858473"/>
          </a:xfrm>
          <a:custGeom>
            <a:avLst/>
            <a:gdLst/>
            <a:ahLst/>
            <a:cxnLst/>
            <a:rect r="r" b="b" t="t" l="l"/>
            <a:pathLst>
              <a:path h="6858473" w="7017479">
                <a:moveTo>
                  <a:pt x="0" y="0"/>
                </a:moveTo>
                <a:lnTo>
                  <a:pt x="7017479" y="0"/>
                </a:lnTo>
                <a:lnTo>
                  <a:pt x="7017479" y="6858473"/>
                </a:lnTo>
                <a:lnTo>
                  <a:pt x="0" y="6858473"/>
                </a:lnTo>
                <a:lnTo>
                  <a:pt x="0" y="0"/>
                </a:lnTo>
                <a:close/>
              </a:path>
            </a:pathLst>
          </a:custGeom>
          <a:blipFill>
            <a:blip r:embed="rId5"/>
            <a:stretch>
              <a:fillRect l="0" t="0" r="0" b="0"/>
            </a:stretch>
          </a:blipFill>
        </p:spPr>
      </p:sp>
      <p:sp>
        <p:nvSpPr>
          <p:cNvPr name="Freeform 5" id="5"/>
          <p:cNvSpPr/>
          <p:nvPr/>
        </p:nvSpPr>
        <p:spPr>
          <a:xfrm flipH="false" flipV="false" rot="0">
            <a:off x="8911645" y="4225011"/>
            <a:ext cx="8623443" cy="5548125"/>
          </a:xfrm>
          <a:custGeom>
            <a:avLst/>
            <a:gdLst/>
            <a:ahLst/>
            <a:cxnLst/>
            <a:rect r="r" b="b" t="t" l="l"/>
            <a:pathLst>
              <a:path h="5548125" w="8623443">
                <a:moveTo>
                  <a:pt x="0" y="0"/>
                </a:moveTo>
                <a:lnTo>
                  <a:pt x="8623444" y="0"/>
                </a:lnTo>
                <a:lnTo>
                  <a:pt x="8623444" y="5548126"/>
                </a:lnTo>
                <a:lnTo>
                  <a:pt x="0" y="5548126"/>
                </a:lnTo>
                <a:lnTo>
                  <a:pt x="0" y="0"/>
                </a:lnTo>
                <a:close/>
              </a:path>
            </a:pathLst>
          </a:custGeom>
          <a:blipFill>
            <a:blip r:embed="rId6"/>
            <a:stretch>
              <a:fillRect l="0" t="0" r="0" b="0"/>
            </a:stretch>
          </a:blipFill>
        </p:spPr>
      </p:sp>
      <p:sp>
        <p:nvSpPr>
          <p:cNvPr name="TextBox 6" id="6"/>
          <p:cNvSpPr txBox="true"/>
          <p:nvPr/>
        </p:nvSpPr>
        <p:spPr>
          <a:xfrm rot="0">
            <a:off x="1184493" y="1463915"/>
            <a:ext cx="3364176" cy="1207451"/>
          </a:xfrm>
          <a:prstGeom prst="rect">
            <a:avLst/>
          </a:prstGeom>
        </p:spPr>
        <p:txBody>
          <a:bodyPr anchor="t" rtlCol="false" tIns="0" lIns="0" bIns="0" rIns="0">
            <a:spAutoFit/>
          </a:bodyPr>
          <a:lstStyle/>
          <a:p>
            <a:pPr algn="ctr">
              <a:lnSpc>
                <a:spcPts val="9768"/>
              </a:lnSpc>
              <a:spcBef>
                <a:spcPct val="0"/>
              </a:spcBef>
            </a:pPr>
            <a:r>
              <a:rPr lang="en-US" sz="7513">
                <a:solidFill>
                  <a:srgbClr val="000000"/>
                </a:solidFill>
                <a:latin typeface="Open Sauce"/>
              </a:rPr>
              <a:t>Output: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ANALYSIZING</a:t>
            </a:r>
          </a:p>
        </p:txBody>
      </p:sp>
      <p:sp>
        <p:nvSpPr>
          <p:cNvPr name="TextBox 4" id="4"/>
          <p:cNvSpPr txBox="true"/>
          <p:nvPr/>
        </p:nvSpPr>
        <p:spPr>
          <a:xfrm rot="0">
            <a:off x="4995836" y="5292275"/>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Calculating the Shrinkage of Each</a:t>
            </a:r>
          </a:p>
          <a:p>
            <a:pPr algn="ctr">
              <a:lnSpc>
                <a:spcPts val="4216"/>
              </a:lnSpc>
            </a:pPr>
            <a:r>
              <a:rPr lang="en-US" sz="3055" spc="299">
                <a:solidFill>
                  <a:srgbClr val="F5FFF5"/>
                </a:solidFill>
                <a:latin typeface="Open Sauce"/>
              </a:rPr>
              <a:t>Fabric using R &amp; Excel</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04968" y="8918951"/>
            <a:ext cx="2649263" cy="26492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322066" y="-6933377"/>
            <a:ext cx="9348363" cy="9348363"/>
          </a:xfrm>
          <a:custGeom>
            <a:avLst/>
            <a:gdLst/>
            <a:ahLst/>
            <a:cxnLst/>
            <a:rect r="r" b="b" t="t" l="l"/>
            <a:pathLst>
              <a:path h="9348363" w="9348363">
                <a:moveTo>
                  <a:pt x="0" y="0"/>
                </a:moveTo>
                <a:lnTo>
                  <a:pt x="9348363" y="0"/>
                </a:lnTo>
                <a:lnTo>
                  <a:pt x="9348363"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829631" y="134216"/>
            <a:ext cx="4628739" cy="9124084"/>
          </a:xfrm>
          <a:custGeom>
            <a:avLst/>
            <a:gdLst/>
            <a:ahLst/>
            <a:cxnLst/>
            <a:rect r="r" b="b" t="t" l="l"/>
            <a:pathLst>
              <a:path h="9124084" w="4628739">
                <a:moveTo>
                  <a:pt x="0" y="0"/>
                </a:moveTo>
                <a:lnTo>
                  <a:pt x="4628738" y="0"/>
                </a:lnTo>
                <a:lnTo>
                  <a:pt x="4628738" y="9124084"/>
                </a:lnTo>
                <a:lnTo>
                  <a:pt x="0" y="9124084"/>
                </a:lnTo>
                <a:lnTo>
                  <a:pt x="0" y="0"/>
                </a:lnTo>
                <a:close/>
              </a:path>
            </a:pathLst>
          </a:custGeom>
          <a:blipFill>
            <a:blip r:embed="rId5"/>
            <a:stretch>
              <a:fillRect l="0" t="0" r="0" b="0"/>
            </a:stretch>
          </a:blipFill>
        </p:spPr>
      </p:sp>
      <p:sp>
        <p:nvSpPr>
          <p:cNvPr name="Freeform 9" id="9"/>
          <p:cNvSpPr/>
          <p:nvPr/>
        </p:nvSpPr>
        <p:spPr>
          <a:xfrm flipH="false" flipV="false" rot="0">
            <a:off x="4384678" y="9258300"/>
            <a:ext cx="11764753" cy="815255"/>
          </a:xfrm>
          <a:custGeom>
            <a:avLst/>
            <a:gdLst/>
            <a:ahLst/>
            <a:cxnLst/>
            <a:rect r="r" b="b" t="t" l="l"/>
            <a:pathLst>
              <a:path h="815255" w="11764753">
                <a:moveTo>
                  <a:pt x="0" y="0"/>
                </a:moveTo>
                <a:lnTo>
                  <a:pt x="11764752" y="0"/>
                </a:lnTo>
                <a:lnTo>
                  <a:pt x="11764752" y="815255"/>
                </a:lnTo>
                <a:lnTo>
                  <a:pt x="0" y="815255"/>
                </a:lnTo>
                <a:lnTo>
                  <a:pt x="0" y="0"/>
                </a:lnTo>
                <a:close/>
              </a:path>
            </a:pathLst>
          </a:custGeom>
          <a:blipFill>
            <a:blip r:embed="rId6"/>
            <a:stretch>
              <a:fillRect l="0" t="0" r="0" b="0"/>
            </a:stretch>
          </a:blipFill>
        </p:spPr>
      </p:sp>
      <p:sp>
        <p:nvSpPr>
          <p:cNvPr name="TextBox 10" id="10"/>
          <p:cNvSpPr txBox="true"/>
          <p:nvPr/>
        </p:nvSpPr>
        <p:spPr>
          <a:xfrm rot="0">
            <a:off x="0" y="235085"/>
            <a:ext cx="5494547" cy="1476451"/>
          </a:xfrm>
          <a:prstGeom prst="rect">
            <a:avLst/>
          </a:prstGeom>
        </p:spPr>
        <p:txBody>
          <a:bodyPr anchor="t" rtlCol="false" tIns="0" lIns="0" bIns="0" rIns="0">
            <a:spAutoFit/>
          </a:bodyPr>
          <a:lstStyle/>
          <a:p>
            <a:pPr algn="ctr">
              <a:lnSpc>
                <a:spcPts val="5992"/>
              </a:lnSpc>
            </a:pPr>
            <a:r>
              <a:rPr lang="en-US" sz="4280">
                <a:solidFill>
                  <a:srgbClr val="000000"/>
                </a:solidFill>
                <a:latin typeface="Canva Sans Bold"/>
              </a:rPr>
              <a:t>Dataset of before washing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04968" y="8918951"/>
            <a:ext cx="2649263" cy="26492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322066" y="-6933377"/>
            <a:ext cx="9348363" cy="9348363"/>
          </a:xfrm>
          <a:custGeom>
            <a:avLst/>
            <a:gdLst/>
            <a:ahLst/>
            <a:cxnLst/>
            <a:rect r="r" b="b" t="t" l="l"/>
            <a:pathLst>
              <a:path h="9348363" w="9348363">
                <a:moveTo>
                  <a:pt x="0" y="0"/>
                </a:moveTo>
                <a:lnTo>
                  <a:pt x="9348363" y="0"/>
                </a:lnTo>
                <a:lnTo>
                  <a:pt x="9348363"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565241" y="182217"/>
            <a:ext cx="4900803" cy="9629144"/>
          </a:xfrm>
          <a:custGeom>
            <a:avLst/>
            <a:gdLst/>
            <a:ahLst/>
            <a:cxnLst/>
            <a:rect r="r" b="b" t="t" l="l"/>
            <a:pathLst>
              <a:path h="9629144" w="4900803">
                <a:moveTo>
                  <a:pt x="0" y="0"/>
                </a:moveTo>
                <a:lnTo>
                  <a:pt x="4900803" y="0"/>
                </a:lnTo>
                <a:lnTo>
                  <a:pt x="4900803" y="9629145"/>
                </a:lnTo>
                <a:lnTo>
                  <a:pt x="0" y="9629145"/>
                </a:lnTo>
                <a:lnTo>
                  <a:pt x="0" y="0"/>
                </a:lnTo>
                <a:close/>
              </a:path>
            </a:pathLst>
          </a:custGeom>
          <a:blipFill>
            <a:blip r:embed="rId5"/>
            <a:stretch>
              <a:fillRect l="0" t="0" r="0" b="0"/>
            </a:stretch>
          </a:blipFill>
        </p:spPr>
      </p:sp>
      <p:sp>
        <p:nvSpPr>
          <p:cNvPr name="TextBox 9" id="9"/>
          <p:cNvSpPr txBox="true"/>
          <p:nvPr/>
        </p:nvSpPr>
        <p:spPr>
          <a:xfrm rot="0">
            <a:off x="188755" y="636190"/>
            <a:ext cx="5494547" cy="1476451"/>
          </a:xfrm>
          <a:prstGeom prst="rect">
            <a:avLst/>
          </a:prstGeom>
        </p:spPr>
        <p:txBody>
          <a:bodyPr anchor="t" rtlCol="false" tIns="0" lIns="0" bIns="0" rIns="0">
            <a:spAutoFit/>
          </a:bodyPr>
          <a:lstStyle/>
          <a:p>
            <a:pPr algn="ctr">
              <a:lnSpc>
                <a:spcPts val="5992"/>
              </a:lnSpc>
            </a:pPr>
            <a:r>
              <a:rPr lang="en-US" sz="4280">
                <a:solidFill>
                  <a:srgbClr val="000000"/>
                </a:solidFill>
                <a:latin typeface="Canva Sans Bold"/>
              </a:rPr>
              <a:t>Dataset of after washing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1859036"/>
            <a:ext cx="1400485" cy="7880393"/>
            <a:chOff x="0" y="0"/>
            <a:chExt cx="368852" cy="2075495"/>
          </a:xfrm>
        </p:grpSpPr>
        <p:sp>
          <p:nvSpPr>
            <p:cNvPr name="Freeform 3" id="3"/>
            <p:cNvSpPr/>
            <p:nvPr/>
          </p:nvSpPr>
          <p:spPr>
            <a:xfrm flipH="false" flipV="false" rot="0">
              <a:off x="0" y="0"/>
              <a:ext cx="368852" cy="2075495"/>
            </a:xfrm>
            <a:custGeom>
              <a:avLst/>
              <a:gdLst/>
              <a:ahLst/>
              <a:cxnLst/>
              <a:rect r="r" b="b" t="t" l="l"/>
              <a:pathLst>
                <a:path h="2075495" w="368852">
                  <a:moveTo>
                    <a:pt x="0" y="0"/>
                  </a:moveTo>
                  <a:lnTo>
                    <a:pt x="368852" y="0"/>
                  </a:lnTo>
                  <a:lnTo>
                    <a:pt x="368852" y="2075495"/>
                  </a:lnTo>
                  <a:lnTo>
                    <a:pt x="0" y="2075495"/>
                  </a:lnTo>
                  <a:close/>
                </a:path>
              </a:pathLst>
            </a:custGeom>
            <a:solidFill>
              <a:srgbClr val="1C5739"/>
            </a:solidFill>
            <a:ln cap="sq">
              <a:noFill/>
              <a:prstDash val="solid"/>
              <a:miter/>
            </a:ln>
          </p:spPr>
        </p:sp>
        <p:sp>
          <p:nvSpPr>
            <p:cNvPr name="TextBox 4" id="4"/>
            <p:cNvSpPr txBox="true"/>
            <p:nvPr/>
          </p:nvSpPr>
          <p:spPr>
            <a:xfrm>
              <a:off x="0" y="-19050"/>
              <a:ext cx="368852" cy="209454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83504" y="143439"/>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0" id="10"/>
          <p:cNvSpPr txBox="true"/>
          <p:nvPr/>
        </p:nvSpPr>
        <p:spPr>
          <a:xfrm rot="0">
            <a:off x="4024659" y="200292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1</a:t>
            </a:r>
          </a:p>
        </p:txBody>
      </p:sp>
      <p:sp>
        <p:nvSpPr>
          <p:cNvPr name="TextBox 11" id="11"/>
          <p:cNvSpPr txBox="true"/>
          <p:nvPr/>
        </p:nvSpPr>
        <p:spPr>
          <a:xfrm rot="0">
            <a:off x="4024659" y="2800042"/>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2</a:t>
            </a:r>
          </a:p>
        </p:txBody>
      </p:sp>
      <p:sp>
        <p:nvSpPr>
          <p:cNvPr name="TextBox 12" id="12"/>
          <p:cNvSpPr txBox="true"/>
          <p:nvPr/>
        </p:nvSpPr>
        <p:spPr>
          <a:xfrm rot="0">
            <a:off x="4024659" y="3582969"/>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3</a:t>
            </a:r>
          </a:p>
        </p:txBody>
      </p:sp>
      <p:sp>
        <p:nvSpPr>
          <p:cNvPr name="TextBox 13" id="13"/>
          <p:cNvSpPr txBox="true"/>
          <p:nvPr/>
        </p:nvSpPr>
        <p:spPr>
          <a:xfrm rot="0">
            <a:off x="4044260" y="4364019"/>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4</a:t>
            </a:r>
          </a:p>
        </p:txBody>
      </p:sp>
      <p:sp>
        <p:nvSpPr>
          <p:cNvPr name="TextBox 14" id="14"/>
          <p:cNvSpPr txBox="true"/>
          <p:nvPr/>
        </p:nvSpPr>
        <p:spPr>
          <a:xfrm rot="0">
            <a:off x="4024659" y="5134182"/>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5</a:t>
            </a:r>
          </a:p>
        </p:txBody>
      </p:sp>
      <p:sp>
        <p:nvSpPr>
          <p:cNvPr name="TextBox 15" id="15"/>
          <p:cNvSpPr txBox="true"/>
          <p:nvPr/>
        </p:nvSpPr>
        <p:spPr>
          <a:xfrm rot="0">
            <a:off x="4044260" y="59057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6</a:t>
            </a:r>
          </a:p>
        </p:txBody>
      </p:sp>
      <p:sp>
        <p:nvSpPr>
          <p:cNvPr name="TextBox 16" id="16"/>
          <p:cNvSpPr txBox="true"/>
          <p:nvPr/>
        </p:nvSpPr>
        <p:spPr>
          <a:xfrm rot="0">
            <a:off x="4044260" y="73535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8</a:t>
            </a:r>
          </a:p>
        </p:txBody>
      </p:sp>
      <p:sp>
        <p:nvSpPr>
          <p:cNvPr name="TextBox 17" id="17"/>
          <p:cNvSpPr txBox="true"/>
          <p:nvPr/>
        </p:nvSpPr>
        <p:spPr>
          <a:xfrm rot="0">
            <a:off x="4024659" y="812337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9</a:t>
            </a:r>
          </a:p>
        </p:txBody>
      </p:sp>
      <p:sp>
        <p:nvSpPr>
          <p:cNvPr name="TextBox 18" id="18"/>
          <p:cNvSpPr txBox="true"/>
          <p:nvPr/>
        </p:nvSpPr>
        <p:spPr>
          <a:xfrm rot="0">
            <a:off x="4044260" y="890442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10</a:t>
            </a:r>
          </a:p>
        </p:txBody>
      </p:sp>
      <p:sp>
        <p:nvSpPr>
          <p:cNvPr name="TextBox 19" id="19"/>
          <p:cNvSpPr txBox="true"/>
          <p:nvPr/>
        </p:nvSpPr>
        <p:spPr>
          <a:xfrm rot="0">
            <a:off x="4044260" y="6581982"/>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7</a:t>
            </a:r>
          </a:p>
        </p:txBody>
      </p:sp>
      <p:sp>
        <p:nvSpPr>
          <p:cNvPr name="TextBox 20" id="20"/>
          <p:cNvSpPr txBox="true"/>
          <p:nvPr/>
        </p:nvSpPr>
        <p:spPr>
          <a:xfrm rot="0">
            <a:off x="5417302" y="2093353"/>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Company Overview</a:t>
            </a:r>
          </a:p>
        </p:txBody>
      </p:sp>
      <p:sp>
        <p:nvSpPr>
          <p:cNvPr name="TextBox 21" id="21"/>
          <p:cNvSpPr txBox="true"/>
          <p:nvPr/>
        </p:nvSpPr>
        <p:spPr>
          <a:xfrm rot="0">
            <a:off x="5417302" y="2897996"/>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Major  Challenge</a:t>
            </a:r>
          </a:p>
        </p:txBody>
      </p:sp>
      <p:sp>
        <p:nvSpPr>
          <p:cNvPr name="TextBox 22" id="22"/>
          <p:cNvSpPr txBox="true"/>
          <p:nvPr/>
        </p:nvSpPr>
        <p:spPr>
          <a:xfrm rot="0">
            <a:off x="5417302" y="367849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Expected Solutions</a:t>
            </a:r>
          </a:p>
        </p:txBody>
      </p:sp>
      <p:sp>
        <p:nvSpPr>
          <p:cNvPr name="TextBox 23" id="23"/>
          <p:cNvSpPr txBox="true"/>
          <p:nvPr/>
        </p:nvSpPr>
        <p:spPr>
          <a:xfrm rot="0">
            <a:off x="5417302" y="447804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Timeline</a:t>
            </a:r>
          </a:p>
        </p:txBody>
      </p:sp>
      <p:sp>
        <p:nvSpPr>
          <p:cNvPr name="TextBox 24" id="24"/>
          <p:cNvSpPr txBox="true"/>
          <p:nvPr/>
        </p:nvSpPr>
        <p:spPr>
          <a:xfrm rot="0">
            <a:off x="5417302" y="524901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Algorithm</a:t>
            </a:r>
          </a:p>
        </p:txBody>
      </p:sp>
      <p:sp>
        <p:nvSpPr>
          <p:cNvPr name="TextBox 25" id="25"/>
          <p:cNvSpPr txBox="true"/>
          <p:nvPr/>
        </p:nvSpPr>
        <p:spPr>
          <a:xfrm rot="0">
            <a:off x="5417302" y="593428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Setup</a:t>
            </a:r>
          </a:p>
        </p:txBody>
      </p:sp>
      <p:sp>
        <p:nvSpPr>
          <p:cNvPr name="TextBox 26" id="26"/>
          <p:cNvSpPr txBox="true"/>
          <p:nvPr/>
        </p:nvSpPr>
        <p:spPr>
          <a:xfrm rot="0">
            <a:off x="5417302" y="6672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Code Implementation</a:t>
            </a:r>
          </a:p>
        </p:txBody>
      </p:sp>
      <p:sp>
        <p:nvSpPr>
          <p:cNvPr name="TextBox 27" id="27"/>
          <p:cNvSpPr txBox="true"/>
          <p:nvPr/>
        </p:nvSpPr>
        <p:spPr>
          <a:xfrm rot="0">
            <a:off x="5417302" y="750618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Analyze Data</a:t>
            </a:r>
          </a:p>
        </p:txBody>
      </p:sp>
      <p:sp>
        <p:nvSpPr>
          <p:cNvPr name="TextBox 28" id="28"/>
          <p:cNvSpPr txBox="true"/>
          <p:nvPr/>
        </p:nvSpPr>
        <p:spPr>
          <a:xfrm rot="0">
            <a:off x="5417302" y="904757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Challenges Faced</a:t>
            </a:r>
          </a:p>
        </p:txBody>
      </p:sp>
      <p:sp>
        <p:nvSpPr>
          <p:cNvPr name="TextBox 29" id="29"/>
          <p:cNvSpPr txBox="true"/>
          <p:nvPr/>
        </p:nvSpPr>
        <p:spPr>
          <a:xfrm rot="0">
            <a:off x="5417302" y="821551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04968" y="8918951"/>
            <a:ext cx="2649263" cy="26492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322066" y="-6933377"/>
            <a:ext cx="9348363" cy="9348363"/>
          </a:xfrm>
          <a:custGeom>
            <a:avLst/>
            <a:gdLst/>
            <a:ahLst/>
            <a:cxnLst/>
            <a:rect r="r" b="b" t="t" l="l"/>
            <a:pathLst>
              <a:path h="9348363" w="9348363">
                <a:moveTo>
                  <a:pt x="0" y="0"/>
                </a:moveTo>
                <a:lnTo>
                  <a:pt x="9348363" y="0"/>
                </a:lnTo>
                <a:lnTo>
                  <a:pt x="9348363" y="9348362"/>
                </a:lnTo>
                <a:lnTo>
                  <a:pt x="0" y="93483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21942" y="0"/>
            <a:ext cx="10738138" cy="10243582"/>
          </a:xfrm>
          <a:custGeom>
            <a:avLst/>
            <a:gdLst/>
            <a:ahLst/>
            <a:cxnLst/>
            <a:rect r="r" b="b" t="t" l="l"/>
            <a:pathLst>
              <a:path h="10243582" w="10738138">
                <a:moveTo>
                  <a:pt x="0" y="0"/>
                </a:moveTo>
                <a:lnTo>
                  <a:pt x="10738138" y="0"/>
                </a:lnTo>
                <a:lnTo>
                  <a:pt x="10738138" y="10243582"/>
                </a:lnTo>
                <a:lnTo>
                  <a:pt x="0" y="10243582"/>
                </a:lnTo>
                <a:lnTo>
                  <a:pt x="0" y="0"/>
                </a:lnTo>
                <a:close/>
              </a:path>
            </a:pathLst>
          </a:custGeom>
          <a:blipFill>
            <a:blip r:embed="rId5"/>
            <a:stretch>
              <a:fillRect l="-981" t="-1938" r="-17238" b="0"/>
            </a:stretch>
          </a:blipFill>
        </p:spPr>
      </p:sp>
      <p:sp>
        <p:nvSpPr>
          <p:cNvPr name="TextBox 9" id="9"/>
          <p:cNvSpPr txBox="true"/>
          <p:nvPr/>
        </p:nvSpPr>
        <p:spPr>
          <a:xfrm rot="0">
            <a:off x="589538" y="235085"/>
            <a:ext cx="4315471" cy="721964"/>
          </a:xfrm>
          <a:prstGeom prst="rect">
            <a:avLst/>
          </a:prstGeom>
        </p:spPr>
        <p:txBody>
          <a:bodyPr anchor="t" rtlCol="false" tIns="0" lIns="0" bIns="0" rIns="0">
            <a:spAutoFit/>
          </a:bodyPr>
          <a:lstStyle/>
          <a:p>
            <a:pPr algn="ctr">
              <a:lnSpc>
                <a:spcPts val="5992"/>
              </a:lnSpc>
            </a:pPr>
            <a:r>
              <a:rPr lang="en-US" sz="4280">
                <a:solidFill>
                  <a:srgbClr val="000000"/>
                </a:solidFill>
                <a:latin typeface="Canva Sans Bold"/>
              </a:rPr>
              <a:t>Analysis Using 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984123" y="776620"/>
            <a:ext cx="9462793" cy="9466962"/>
          </a:xfrm>
          <a:custGeom>
            <a:avLst/>
            <a:gdLst/>
            <a:ahLst/>
            <a:cxnLst/>
            <a:rect r="r" b="b" t="t" l="l"/>
            <a:pathLst>
              <a:path h="9466962" w="9462793">
                <a:moveTo>
                  <a:pt x="0" y="0"/>
                </a:moveTo>
                <a:lnTo>
                  <a:pt x="9462793" y="0"/>
                </a:lnTo>
                <a:lnTo>
                  <a:pt x="9462793" y="9466962"/>
                </a:lnTo>
                <a:lnTo>
                  <a:pt x="0" y="9466962"/>
                </a:lnTo>
                <a:lnTo>
                  <a:pt x="0" y="0"/>
                </a:lnTo>
                <a:close/>
              </a:path>
            </a:pathLst>
          </a:custGeom>
          <a:blipFill>
            <a:blip r:embed="rId3"/>
            <a:stretch>
              <a:fillRect l="0" t="0" r="0" b="0"/>
            </a:stretch>
          </a:blipFill>
        </p:spPr>
      </p:sp>
      <p:sp>
        <p:nvSpPr>
          <p:cNvPr name="Freeform 4" id="4"/>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04968" y="8918951"/>
            <a:ext cx="2649263" cy="26492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8" id="8"/>
          <p:cNvSpPr/>
          <p:nvPr/>
        </p:nvSpPr>
        <p:spPr>
          <a:xfrm flipH="false" flipV="false" rot="0">
            <a:off x="15322066" y="-6933377"/>
            <a:ext cx="9348363" cy="9348363"/>
          </a:xfrm>
          <a:custGeom>
            <a:avLst/>
            <a:gdLst/>
            <a:ahLst/>
            <a:cxnLst/>
            <a:rect r="r" b="b" t="t" l="l"/>
            <a:pathLst>
              <a:path h="9348363" w="9348363">
                <a:moveTo>
                  <a:pt x="0" y="0"/>
                </a:moveTo>
                <a:lnTo>
                  <a:pt x="9348363" y="0"/>
                </a:lnTo>
                <a:lnTo>
                  <a:pt x="9348363" y="9348362"/>
                </a:lnTo>
                <a:lnTo>
                  <a:pt x="0" y="9348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78670" y="311285"/>
            <a:ext cx="8954078" cy="9264352"/>
          </a:xfrm>
          <a:custGeom>
            <a:avLst/>
            <a:gdLst/>
            <a:ahLst/>
            <a:cxnLst/>
            <a:rect r="r" b="b" t="t" l="l"/>
            <a:pathLst>
              <a:path h="9264352" w="8954078">
                <a:moveTo>
                  <a:pt x="0" y="0"/>
                </a:moveTo>
                <a:lnTo>
                  <a:pt x="8954078" y="0"/>
                </a:lnTo>
                <a:lnTo>
                  <a:pt x="8954078" y="9264353"/>
                </a:lnTo>
                <a:lnTo>
                  <a:pt x="0" y="9264353"/>
                </a:lnTo>
                <a:lnTo>
                  <a:pt x="0" y="0"/>
                </a:lnTo>
                <a:close/>
              </a:path>
            </a:pathLst>
          </a:custGeom>
          <a:blipFill>
            <a:blip r:embed="rId6"/>
            <a:stretch>
              <a:fillRect l="-339" t="-165" r="-4262" b="0"/>
            </a:stretch>
          </a:blipFill>
        </p:spPr>
      </p:sp>
      <p:sp>
        <p:nvSpPr>
          <p:cNvPr name="TextBox 10" id="10"/>
          <p:cNvSpPr txBox="true"/>
          <p:nvPr/>
        </p:nvSpPr>
        <p:spPr>
          <a:xfrm rot="0">
            <a:off x="589538" y="235085"/>
            <a:ext cx="4315471" cy="721964"/>
          </a:xfrm>
          <a:prstGeom prst="rect">
            <a:avLst/>
          </a:prstGeom>
        </p:spPr>
        <p:txBody>
          <a:bodyPr anchor="t" rtlCol="false" tIns="0" lIns="0" bIns="0" rIns="0">
            <a:spAutoFit/>
          </a:bodyPr>
          <a:lstStyle/>
          <a:p>
            <a:pPr algn="ctr">
              <a:lnSpc>
                <a:spcPts val="5992"/>
              </a:lnSpc>
            </a:pPr>
            <a:r>
              <a:rPr lang="en-US" sz="4280">
                <a:solidFill>
                  <a:srgbClr val="000000"/>
                </a:solidFill>
                <a:latin typeface="Canva Sans Bold"/>
              </a:rPr>
              <a:t>Analysis Using R</a:t>
            </a:r>
          </a:p>
        </p:txBody>
      </p:sp>
      <p:sp>
        <p:nvSpPr>
          <p:cNvPr name="Freeform 11" id="11"/>
          <p:cNvSpPr/>
          <p:nvPr/>
        </p:nvSpPr>
        <p:spPr>
          <a:xfrm flipH="false" flipV="false" rot="0">
            <a:off x="13661023" y="-33348"/>
            <a:ext cx="5543449" cy="5543449"/>
          </a:xfrm>
          <a:custGeom>
            <a:avLst/>
            <a:gdLst/>
            <a:ahLst/>
            <a:cxnLst/>
            <a:rect r="r" b="b" t="t" l="l"/>
            <a:pathLst>
              <a:path h="5543449" w="5543449">
                <a:moveTo>
                  <a:pt x="0" y="0"/>
                </a:moveTo>
                <a:lnTo>
                  <a:pt x="5543449" y="0"/>
                </a:lnTo>
                <a:lnTo>
                  <a:pt x="5543449" y="5543449"/>
                </a:lnTo>
                <a:lnTo>
                  <a:pt x="0" y="5543449"/>
                </a:lnTo>
                <a:lnTo>
                  <a:pt x="0" y="0"/>
                </a:lnTo>
                <a:close/>
              </a:path>
            </a:pathLst>
          </a:custGeom>
          <a:blipFill>
            <a:blip r:embed="rId7"/>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491694" y="1337393"/>
            <a:ext cx="5965670"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Final Output</a:t>
            </a:r>
          </a:p>
        </p:txBody>
      </p:sp>
      <p:sp>
        <p:nvSpPr>
          <p:cNvPr name="Freeform 4" id="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41604" y="3619046"/>
            <a:ext cx="11751453" cy="3162242"/>
          </a:xfrm>
          <a:custGeom>
            <a:avLst/>
            <a:gdLst/>
            <a:ahLst/>
            <a:cxnLst/>
            <a:rect r="r" b="b" t="t" l="l"/>
            <a:pathLst>
              <a:path h="3162242" w="11751453">
                <a:moveTo>
                  <a:pt x="0" y="0"/>
                </a:moveTo>
                <a:lnTo>
                  <a:pt x="11751453" y="0"/>
                </a:lnTo>
                <a:lnTo>
                  <a:pt x="11751453" y="3162242"/>
                </a:lnTo>
                <a:lnTo>
                  <a:pt x="0" y="3162242"/>
                </a:lnTo>
                <a:lnTo>
                  <a:pt x="0" y="0"/>
                </a:lnTo>
                <a:close/>
              </a:path>
            </a:pathLst>
          </a:custGeom>
          <a:blipFill>
            <a:blip r:embed="rId5"/>
            <a:stretch>
              <a:fillRect l="-876" t="0" r="-3948" b="-434"/>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785872" y="-6499410"/>
            <a:ext cx="8637895" cy="86378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690" y="2586272"/>
            <a:ext cx="11967688" cy="1426157"/>
            <a:chOff x="0" y="0"/>
            <a:chExt cx="15956917" cy="1901542"/>
          </a:xfrm>
        </p:grpSpPr>
        <p:grpSp>
          <p:nvGrpSpPr>
            <p:cNvPr name="Group 11" id="11"/>
            <p:cNvGrpSpPr/>
            <p:nvPr/>
          </p:nvGrpSpPr>
          <p:grpSpPr>
            <a:xfrm rot="0">
              <a:off x="1564216" y="0"/>
              <a:ext cx="1159211" cy="1901542"/>
              <a:chOff x="0" y="0"/>
              <a:chExt cx="1451520" cy="2381040"/>
            </a:xfrm>
          </p:grpSpPr>
          <p:sp>
            <p:nvSpPr>
              <p:cNvPr name="Freeform 12" id="12"/>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3" id="13"/>
            <p:cNvGrpSpPr/>
            <p:nvPr/>
          </p:nvGrpSpPr>
          <p:grpSpPr>
            <a:xfrm rot="0">
              <a:off x="1564216" y="568335"/>
              <a:ext cx="411629" cy="764871"/>
              <a:chOff x="0" y="0"/>
              <a:chExt cx="406080" cy="754560"/>
            </a:xfrm>
          </p:grpSpPr>
          <p:sp>
            <p:nvSpPr>
              <p:cNvPr name="Freeform 14" id="14"/>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5" id="15"/>
            <p:cNvGrpSpPr/>
            <p:nvPr/>
          </p:nvGrpSpPr>
          <p:grpSpPr>
            <a:xfrm rot="0">
              <a:off x="1770030" y="255653"/>
              <a:ext cx="14186886" cy="1390237"/>
              <a:chOff x="0" y="0"/>
              <a:chExt cx="13995632" cy="1371495"/>
            </a:xfrm>
          </p:grpSpPr>
          <p:sp>
            <p:nvSpPr>
              <p:cNvPr name="Freeform 16" id="16"/>
              <p:cNvSpPr/>
              <p:nvPr/>
            </p:nvSpPr>
            <p:spPr>
              <a:xfrm flipH="false" flipV="false" rot="0">
                <a:off x="0" y="0"/>
                <a:ext cx="14052542" cy="1418021"/>
              </a:xfrm>
              <a:custGeom>
                <a:avLst/>
                <a:gdLst/>
                <a:ahLst/>
                <a:cxnLst/>
                <a:rect r="r" b="b" t="t" l="l"/>
                <a:pathLst>
                  <a:path h="1418021" w="14052542">
                    <a:moveTo>
                      <a:pt x="12269854" y="0"/>
                    </a:moveTo>
                    <a:lnTo>
                      <a:pt x="0" y="0"/>
                    </a:lnTo>
                    <a:lnTo>
                      <a:pt x="1590104" y="599338"/>
                    </a:lnTo>
                    <a:cubicBezTo>
                      <a:pt x="1665065" y="627601"/>
                      <a:pt x="1703631" y="665043"/>
                      <a:pt x="1703631" y="702394"/>
                    </a:cubicBezTo>
                    <a:cubicBezTo>
                      <a:pt x="1703631" y="739744"/>
                      <a:pt x="1666271" y="776823"/>
                      <a:pt x="1590104" y="805449"/>
                    </a:cubicBezTo>
                    <a:lnTo>
                      <a:pt x="1205" y="1418021"/>
                    </a:lnTo>
                    <a:lnTo>
                      <a:pt x="12268890" y="1418021"/>
                    </a:lnTo>
                    <a:lnTo>
                      <a:pt x="14052542" y="702394"/>
                    </a:lnTo>
                    <a:lnTo>
                      <a:pt x="12269854" y="0"/>
                    </a:lnTo>
                    <a:close/>
                  </a:path>
                </a:pathLst>
              </a:custGeom>
              <a:solidFill>
                <a:srgbClr val="1C5739"/>
              </a:solidFill>
            </p:spPr>
          </p:sp>
        </p:grpSp>
        <p:sp>
          <p:nvSpPr>
            <p:cNvPr name="TextBox 17" id="17"/>
            <p:cNvSpPr txBox="true"/>
            <p:nvPr/>
          </p:nvSpPr>
          <p:spPr>
            <a:xfrm rot="0">
              <a:off x="3524200" y="613798"/>
              <a:ext cx="12029056" cy="1032091"/>
            </a:xfrm>
            <a:prstGeom prst="rect">
              <a:avLst/>
            </a:prstGeom>
          </p:spPr>
          <p:txBody>
            <a:bodyPr anchor="t" rtlCol="false" tIns="0" lIns="0" bIns="0" rIns="0">
              <a:spAutoFit/>
            </a:bodyPr>
            <a:lstStyle/>
            <a:p>
              <a:pPr>
                <a:lnSpc>
                  <a:spcPts val="3428"/>
                </a:lnSpc>
              </a:pPr>
              <a:r>
                <a:rPr lang="en-US" sz="2484" spc="243">
                  <a:solidFill>
                    <a:srgbClr val="FFFFFF"/>
                  </a:solidFill>
                  <a:latin typeface="Open Sauce Bold"/>
                </a:rPr>
                <a:t> Successful Image Processing Implementation</a:t>
              </a:r>
            </a:p>
            <a:p>
              <a:pPr algn="l" marL="0" indent="0" lvl="0">
                <a:lnSpc>
                  <a:spcPts val="2876"/>
                </a:lnSpc>
                <a:spcBef>
                  <a:spcPct val="0"/>
                </a:spcBef>
              </a:pPr>
            </a:p>
          </p:txBody>
        </p:sp>
        <p:sp>
          <p:nvSpPr>
            <p:cNvPr name="TextBox 18" id="18"/>
            <p:cNvSpPr txBox="true"/>
            <p:nvPr/>
          </p:nvSpPr>
          <p:spPr>
            <a:xfrm rot="0">
              <a:off x="0" y="434985"/>
              <a:ext cx="1237522" cy="962588"/>
            </a:xfrm>
            <a:prstGeom prst="rect">
              <a:avLst/>
            </a:prstGeom>
          </p:spPr>
          <p:txBody>
            <a:bodyPr anchor="t" rtlCol="false" tIns="0" lIns="0" bIns="0" rIns="0">
              <a:spAutoFit/>
            </a:bodyPr>
            <a:lstStyle/>
            <a:p>
              <a:pPr algn="ctr" marL="0" indent="0" lvl="0">
                <a:lnSpc>
                  <a:spcPts val="5729"/>
                </a:lnSpc>
                <a:spcBef>
                  <a:spcPct val="0"/>
                </a:spcBef>
              </a:pPr>
              <a:r>
                <a:rPr lang="en-US" sz="4152" spc="406">
                  <a:solidFill>
                    <a:srgbClr val="231F20"/>
                  </a:solidFill>
                  <a:latin typeface="Codec Pro ExtraBold"/>
                </a:rPr>
                <a:t>01</a:t>
              </a:r>
            </a:p>
          </p:txBody>
        </p:sp>
      </p:grpSp>
      <p:sp>
        <p:nvSpPr>
          <p:cNvPr name="Freeform 19" id="19"/>
          <p:cNvSpPr/>
          <p:nvPr/>
        </p:nvSpPr>
        <p:spPr>
          <a:xfrm flipH="false" flipV="false" rot="0">
            <a:off x="14744895" y="77263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3270923" y="60691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730356" y="253455"/>
            <a:ext cx="5605439" cy="2140530"/>
          </a:xfrm>
          <a:prstGeom prst="rect">
            <a:avLst/>
          </a:prstGeom>
        </p:spPr>
        <p:txBody>
          <a:bodyPr anchor="t" rtlCol="false" tIns="0" lIns="0" bIns="0" rIns="0">
            <a:spAutoFit/>
          </a:bodyPr>
          <a:lstStyle/>
          <a:p>
            <a:pPr>
              <a:lnSpc>
                <a:spcPts val="8206"/>
              </a:lnSpc>
            </a:pPr>
            <a:r>
              <a:rPr lang="en-US" sz="5946" spc="582">
                <a:solidFill>
                  <a:srgbClr val="FFFFFF"/>
                </a:solidFill>
                <a:latin typeface="Codec Pro ExtraBold Bold"/>
              </a:rPr>
              <a:t>Conclusions</a:t>
            </a:r>
          </a:p>
          <a:p>
            <a:pPr algn="l" marL="0" indent="0" lvl="0">
              <a:lnSpc>
                <a:spcPts val="8206"/>
              </a:lnSpc>
              <a:spcBef>
                <a:spcPct val="0"/>
              </a:spcBef>
            </a:pPr>
          </a:p>
        </p:txBody>
      </p:sp>
      <p:grpSp>
        <p:nvGrpSpPr>
          <p:cNvPr name="Group 22" id="22"/>
          <p:cNvGrpSpPr/>
          <p:nvPr/>
        </p:nvGrpSpPr>
        <p:grpSpPr>
          <a:xfrm rot="0">
            <a:off x="-1690" y="4417241"/>
            <a:ext cx="11967688" cy="1426157"/>
            <a:chOff x="0" y="0"/>
            <a:chExt cx="15956917" cy="1901542"/>
          </a:xfrm>
        </p:grpSpPr>
        <p:grpSp>
          <p:nvGrpSpPr>
            <p:cNvPr name="Group 23" id="23"/>
            <p:cNvGrpSpPr/>
            <p:nvPr/>
          </p:nvGrpSpPr>
          <p:grpSpPr>
            <a:xfrm rot="0">
              <a:off x="1564216" y="0"/>
              <a:ext cx="1159211" cy="1901542"/>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1564216" y="568335"/>
              <a:ext cx="411629" cy="764871"/>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1770030" y="255653"/>
              <a:ext cx="14186886" cy="1390237"/>
              <a:chOff x="0" y="0"/>
              <a:chExt cx="13995632" cy="1371495"/>
            </a:xfrm>
          </p:grpSpPr>
          <p:sp>
            <p:nvSpPr>
              <p:cNvPr name="Freeform 28" id="28"/>
              <p:cNvSpPr/>
              <p:nvPr/>
            </p:nvSpPr>
            <p:spPr>
              <a:xfrm flipH="false" flipV="false" rot="0">
                <a:off x="0" y="0"/>
                <a:ext cx="14052542" cy="1418021"/>
              </a:xfrm>
              <a:custGeom>
                <a:avLst/>
                <a:gdLst/>
                <a:ahLst/>
                <a:cxnLst/>
                <a:rect r="r" b="b" t="t" l="l"/>
                <a:pathLst>
                  <a:path h="1418021" w="14052542">
                    <a:moveTo>
                      <a:pt x="12269854" y="0"/>
                    </a:moveTo>
                    <a:lnTo>
                      <a:pt x="0" y="0"/>
                    </a:lnTo>
                    <a:lnTo>
                      <a:pt x="1590104" y="599338"/>
                    </a:lnTo>
                    <a:cubicBezTo>
                      <a:pt x="1665065" y="627601"/>
                      <a:pt x="1703631" y="665043"/>
                      <a:pt x="1703631" y="702394"/>
                    </a:cubicBezTo>
                    <a:cubicBezTo>
                      <a:pt x="1703631" y="739744"/>
                      <a:pt x="1666271" y="776823"/>
                      <a:pt x="1590104" y="805449"/>
                    </a:cubicBezTo>
                    <a:lnTo>
                      <a:pt x="1205" y="1418021"/>
                    </a:lnTo>
                    <a:lnTo>
                      <a:pt x="12268890" y="1418021"/>
                    </a:lnTo>
                    <a:lnTo>
                      <a:pt x="14052542" y="702394"/>
                    </a:lnTo>
                    <a:lnTo>
                      <a:pt x="12269854" y="0"/>
                    </a:lnTo>
                    <a:close/>
                  </a:path>
                </a:pathLst>
              </a:custGeom>
              <a:solidFill>
                <a:srgbClr val="1C5739"/>
              </a:solidFill>
            </p:spPr>
          </p:sp>
        </p:grpSp>
        <p:sp>
          <p:nvSpPr>
            <p:cNvPr name="TextBox 29" id="29"/>
            <p:cNvSpPr txBox="true"/>
            <p:nvPr/>
          </p:nvSpPr>
          <p:spPr>
            <a:xfrm rot="0">
              <a:off x="3719087" y="644085"/>
              <a:ext cx="12029056" cy="588099"/>
            </a:xfrm>
            <a:prstGeom prst="rect">
              <a:avLst/>
            </a:prstGeom>
          </p:spPr>
          <p:txBody>
            <a:bodyPr anchor="t" rtlCol="false" tIns="0" lIns="0" bIns="0" rIns="0">
              <a:spAutoFit/>
            </a:bodyPr>
            <a:lstStyle/>
            <a:p>
              <a:pPr algn="l" marL="0" indent="0" lvl="0">
                <a:lnSpc>
                  <a:spcPts val="3704"/>
                </a:lnSpc>
                <a:spcBef>
                  <a:spcPct val="0"/>
                </a:spcBef>
              </a:pPr>
              <a:r>
                <a:rPr lang="en-US" sz="2684" spc="263">
                  <a:solidFill>
                    <a:srgbClr val="FFFFFF"/>
                  </a:solidFill>
                  <a:latin typeface="Open Sauce Bold"/>
                </a:rPr>
                <a:t>Shrinkage Percentage Calculation</a:t>
              </a:r>
            </a:p>
          </p:txBody>
        </p:sp>
        <p:sp>
          <p:nvSpPr>
            <p:cNvPr name="TextBox 30" id="30"/>
            <p:cNvSpPr txBox="true"/>
            <p:nvPr/>
          </p:nvSpPr>
          <p:spPr>
            <a:xfrm rot="0">
              <a:off x="0" y="434985"/>
              <a:ext cx="1237522" cy="962588"/>
            </a:xfrm>
            <a:prstGeom prst="rect">
              <a:avLst/>
            </a:prstGeom>
          </p:spPr>
          <p:txBody>
            <a:bodyPr anchor="t" rtlCol="false" tIns="0" lIns="0" bIns="0" rIns="0">
              <a:spAutoFit/>
            </a:bodyPr>
            <a:lstStyle/>
            <a:p>
              <a:pPr algn="ctr" marL="0" indent="0" lvl="0">
                <a:lnSpc>
                  <a:spcPts val="5729"/>
                </a:lnSpc>
                <a:spcBef>
                  <a:spcPct val="0"/>
                </a:spcBef>
              </a:pPr>
              <a:r>
                <a:rPr lang="en-US" sz="4152" spc="406">
                  <a:solidFill>
                    <a:srgbClr val="231F20"/>
                  </a:solidFill>
                  <a:latin typeface="Codec Pro ExtraBold"/>
                </a:rPr>
                <a:t>02</a:t>
              </a:r>
            </a:p>
          </p:txBody>
        </p:sp>
      </p:grpSp>
      <p:grpSp>
        <p:nvGrpSpPr>
          <p:cNvPr name="Group 31" id="31"/>
          <p:cNvGrpSpPr/>
          <p:nvPr/>
        </p:nvGrpSpPr>
        <p:grpSpPr>
          <a:xfrm rot="0">
            <a:off x="-1690" y="6248210"/>
            <a:ext cx="11967688" cy="1426157"/>
            <a:chOff x="0" y="0"/>
            <a:chExt cx="15956917" cy="1901542"/>
          </a:xfrm>
        </p:grpSpPr>
        <p:grpSp>
          <p:nvGrpSpPr>
            <p:cNvPr name="Group 32" id="32"/>
            <p:cNvGrpSpPr/>
            <p:nvPr/>
          </p:nvGrpSpPr>
          <p:grpSpPr>
            <a:xfrm rot="0">
              <a:off x="1564216" y="0"/>
              <a:ext cx="1159211" cy="1901542"/>
              <a:chOff x="0" y="0"/>
              <a:chExt cx="1451520" cy="2381040"/>
            </a:xfrm>
          </p:grpSpPr>
          <p:sp>
            <p:nvSpPr>
              <p:cNvPr name="Freeform 33" id="3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34" id="34"/>
            <p:cNvGrpSpPr/>
            <p:nvPr/>
          </p:nvGrpSpPr>
          <p:grpSpPr>
            <a:xfrm rot="0">
              <a:off x="1564216" y="568335"/>
              <a:ext cx="411629" cy="764871"/>
              <a:chOff x="0" y="0"/>
              <a:chExt cx="406080" cy="754560"/>
            </a:xfrm>
          </p:grpSpPr>
          <p:sp>
            <p:nvSpPr>
              <p:cNvPr name="Freeform 35" id="3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36" id="36"/>
            <p:cNvGrpSpPr/>
            <p:nvPr/>
          </p:nvGrpSpPr>
          <p:grpSpPr>
            <a:xfrm rot="0">
              <a:off x="1770030" y="255653"/>
              <a:ext cx="14186886" cy="1390237"/>
              <a:chOff x="0" y="0"/>
              <a:chExt cx="13995632" cy="1371495"/>
            </a:xfrm>
          </p:grpSpPr>
          <p:sp>
            <p:nvSpPr>
              <p:cNvPr name="Freeform 37" id="37"/>
              <p:cNvSpPr/>
              <p:nvPr/>
            </p:nvSpPr>
            <p:spPr>
              <a:xfrm flipH="false" flipV="false" rot="0">
                <a:off x="0" y="0"/>
                <a:ext cx="14052542" cy="1418021"/>
              </a:xfrm>
              <a:custGeom>
                <a:avLst/>
                <a:gdLst/>
                <a:ahLst/>
                <a:cxnLst/>
                <a:rect r="r" b="b" t="t" l="l"/>
                <a:pathLst>
                  <a:path h="1418021" w="14052542">
                    <a:moveTo>
                      <a:pt x="12269854" y="0"/>
                    </a:moveTo>
                    <a:lnTo>
                      <a:pt x="0" y="0"/>
                    </a:lnTo>
                    <a:lnTo>
                      <a:pt x="1590104" y="599338"/>
                    </a:lnTo>
                    <a:cubicBezTo>
                      <a:pt x="1665065" y="627601"/>
                      <a:pt x="1703631" y="665043"/>
                      <a:pt x="1703631" y="702394"/>
                    </a:cubicBezTo>
                    <a:cubicBezTo>
                      <a:pt x="1703631" y="739744"/>
                      <a:pt x="1666271" y="776823"/>
                      <a:pt x="1590104" y="805449"/>
                    </a:cubicBezTo>
                    <a:lnTo>
                      <a:pt x="1205" y="1418021"/>
                    </a:lnTo>
                    <a:lnTo>
                      <a:pt x="12268890" y="1418021"/>
                    </a:lnTo>
                    <a:lnTo>
                      <a:pt x="14052542" y="702394"/>
                    </a:lnTo>
                    <a:lnTo>
                      <a:pt x="12269854" y="0"/>
                    </a:lnTo>
                    <a:close/>
                  </a:path>
                </a:pathLst>
              </a:custGeom>
              <a:solidFill>
                <a:srgbClr val="1C5739"/>
              </a:solidFill>
            </p:spPr>
          </p:sp>
        </p:grpSp>
        <p:sp>
          <p:nvSpPr>
            <p:cNvPr name="TextBox 38" id="38"/>
            <p:cNvSpPr txBox="true"/>
            <p:nvPr/>
          </p:nvSpPr>
          <p:spPr>
            <a:xfrm rot="0">
              <a:off x="3719087" y="664786"/>
              <a:ext cx="12029056" cy="556222"/>
            </a:xfrm>
            <a:prstGeom prst="rect">
              <a:avLst/>
            </a:prstGeom>
          </p:spPr>
          <p:txBody>
            <a:bodyPr anchor="t" rtlCol="false" tIns="0" lIns="0" bIns="0" rIns="0">
              <a:spAutoFit/>
            </a:bodyPr>
            <a:lstStyle/>
            <a:p>
              <a:pPr algn="l" marL="0" indent="0" lvl="0">
                <a:lnSpc>
                  <a:spcPts val="3566"/>
                </a:lnSpc>
                <a:spcBef>
                  <a:spcPct val="0"/>
                </a:spcBef>
              </a:pPr>
              <a:r>
                <a:rPr lang="en-US" sz="2584" spc="253">
                  <a:solidFill>
                    <a:srgbClr val="FFFFFF"/>
                  </a:solidFill>
                  <a:latin typeface="Open Sauce Bold"/>
                </a:rPr>
                <a:t>Excel Integration for Data Management</a:t>
              </a:r>
            </a:p>
          </p:txBody>
        </p:sp>
        <p:sp>
          <p:nvSpPr>
            <p:cNvPr name="TextBox 39" id="39"/>
            <p:cNvSpPr txBox="true"/>
            <p:nvPr/>
          </p:nvSpPr>
          <p:spPr>
            <a:xfrm rot="0">
              <a:off x="0" y="434985"/>
              <a:ext cx="1237522" cy="962588"/>
            </a:xfrm>
            <a:prstGeom prst="rect">
              <a:avLst/>
            </a:prstGeom>
          </p:spPr>
          <p:txBody>
            <a:bodyPr anchor="t" rtlCol="false" tIns="0" lIns="0" bIns="0" rIns="0">
              <a:spAutoFit/>
            </a:bodyPr>
            <a:lstStyle/>
            <a:p>
              <a:pPr algn="ctr" marL="0" indent="0" lvl="0">
                <a:lnSpc>
                  <a:spcPts val="5729"/>
                </a:lnSpc>
                <a:spcBef>
                  <a:spcPct val="0"/>
                </a:spcBef>
              </a:pPr>
              <a:r>
                <a:rPr lang="en-US" sz="4152" spc="406">
                  <a:solidFill>
                    <a:srgbClr val="231F20"/>
                  </a:solidFill>
                  <a:latin typeface="Codec Pro ExtraBold"/>
                </a:rPr>
                <a:t>03</a:t>
              </a:r>
            </a:p>
          </p:txBody>
        </p:sp>
      </p:grpSp>
      <p:grpSp>
        <p:nvGrpSpPr>
          <p:cNvPr name="Group 40" id="40"/>
          <p:cNvGrpSpPr/>
          <p:nvPr/>
        </p:nvGrpSpPr>
        <p:grpSpPr>
          <a:xfrm rot="0">
            <a:off x="0" y="8055367"/>
            <a:ext cx="11967688" cy="1426157"/>
            <a:chOff x="0" y="0"/>
            <a:chExt cx="15956917" cy="1901542"/>
          </a:xfrm>
        </p:grpSpPr>
        <p:grpSp>
          <p:nvGrpSpPr>
            <p:cNvPr name="Group 41" id="41"/>
            <p:cNvGrpSpPr/>
            <p:nvPr/>
          </p:nvGrpSpPr>
          <p:grpSpPr>
            <a:xfrm rot="0">
              <a:off x="1564216" y="0"/>
              <a:ext cx="1159211" cy="1901542"/>
              <a:chOff x="0" y="0"/>
              <a:chExt cx="1451520" cy="2381040"/>
            </a:xfrm>
          </p:grpSpPr>
          <p:sp>
            <p:nvSpPr>
              <p:cNvPr name="Freeform 42" id="42"/>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43" id="43"/>
            <p:cNvGrpSpPr/>
            <p:nvPr/>
          </p:nvGrpSpPr>
          <p:grpSpPr>
            <a:xfrm rot="0">
              <a:off x="1564216" y="568335"/>
              <a:ext cx="411629" cy="764871"/>
              <a:chOff x="0" y="0"/>
              <a:chExt cx="406080" cy="754560"/>
            </a:xfrm>
          </p:grpSpPr>
          <p:sp>
            <p:nvSpPr>
              <p:cNvPr name="Freeform 44" id="44"/>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45" id="45"/>
            <p:cNvGrpSpPr/>
            <p:nvPr/>
          </p:nvGrpSpPr>
          <p:grpSpPr>
            <a:xfrm rot="0">
              <a:off x="1770030" y="255653"/>
              <a:ext cx="14186886" cy="1390237"/>
              <a:chOff x="0" y="0"/>
              <a:chExt cx="13995632" cy="1371495"/>
            </a:xfrm>
          </p:grpSpPr>
          <p:sp>
            <p:nvSpPr>
              <p:cNvPr name="Freeform 46" id="46"/>
              <p:cNvSpPr/>
              <p:nvPr/>
            </p:nvSpPr>
            <p:spPr>
              <a:xfrm flipH="false" flipV="false" rot="0">
                <a:off x="0" y="0"/>
                <a:ext cx="14052542" cy="1418021"/>
              </a:xfrm>
              <a:custGeom>
                <a:avLst/>
                <a:gdLst/>
                <a:ahLst/>
                <a:cxnLst/>
                <a:rect r="r" b="b" t="t" l="l"/>
                <a:pathLst>
                  <a:path h="1418021" w="14052542">
                    <a:moveTo>
                      <a:pt x="12269854" y="0"/>
                    </a:moveTo>
                    <a:lnTo>
                      <a:pt x="0" y="0"/>
                    </a:lnTo>
                    <a:lnTo>
                      <a:pt x="1590104" y="599338"/>
                    </a:lnTo>
                    <a:cubicBezTo>
                      <a:pt x="1665065" y="627601"/>
                      <a:pt x="1703631" y="665043"/>
                      <a:pt x="1703631" y="702394"/>
                    </a:cubicBezTo>
                    <a:cubicBezTo>
                      <a:pt x="1703631" y="739744"/>
                      <a:pt x="1666271" y="776823"/>
                      <a:pt x="1590104" y="805449"/>
                    </a:cubicBezTo>
                    <a:lnTo>
                      <a:pt x="1205" y="1418021"/>
                    </a:lnTo>
                    <a:lnTo>
                      <a:pt x="12268890" y="1418021"/>
                    </a:lnTo>
                    <a:lnTo>
                      <a:pt x="14052542" y="702394"/>
                    </a:lnTo>
                    <a:lnTo>
                      <a:pt x="12269854" y="0"/>
                    </a:lnTo>
                    <a:close/>
                  </a:path>
                </a:pathLst>
              </a:custGeom>
              <a:solidFill>
                <a:srgbClr val="1C5739"/>
              </a:solidFill>
            </p:spPr>
          </p:sp>
        </p:grpSp>
        <p:sp>
          <p:nvSpPr>
            <p:cNvPr name="TextBox 47" id="47"/>
            <p:cNvSpPr txBox="true"/>
            <p:nvPr/>
          </p:nvSpPr>
          <p:spPr>
            <a:xfrm rot="0">
              <a:off x="3927861" y="644085"/>
              <a:ext cx="12029056" cy="588099"/>
            </a:xfrm>
            <a:prstGeom prst="rect">
              <a:avLst/>
            </a:prstGeom>
          </p:spPr>
          <p:txBody>
            <a:bodyPr anchor="t" rtlCol="false" tIns="0" lIns="0" bIns="0" rIns="0">
              <a:spAutoFit/>
            </a:bodyPr>
            <a:lstStyle/>
            <a:p>
              <a:pPr algn="l" marL="0" indent="0" lvl="0">
                <a:lnSpc>
                  <a:spcPts val="3704"/>
                </a:lnSpc>
                <a:spcBef>
                  <a:spcPct val="0"/>
                </a:spcBef>
              </a:pPr>
              <a:r>
                <a:rPr lang="en-US" sz="2684" spc="263">
                  <a:solidFill>
                    <a:srgbClr val="FFFFFF"/>
                  </a:solidFill>
                  <a:latin typeface="Open Sauce Bold"/>
                </a:rPr>
                <a:t>Industry Adoption</a:t>
              </a:r>
            </a:p>
          </p:txBody>
        </p:sp>
        <p:sp>
          <p:nvSpPr>
            <p:cNvPr name="TextBox 48" id="48"/>
            <p:cNvSpPr txBox="true"/>
            <p:nvPr/>
          </p:nvSpPr>
          <p:spPr>
            <a:xfrm rot="0">
              <a:off x="0" y="434985"/>
              <a:ext cx="1237522" cy="962588"/>
            </a:xfrm>
            <a:prstGeom prst="rect">
              <a:avLst/>
            </a:prstGeom>
          </p:spPr>
          <p:txBody>
            <a:bodyPr anchor="t" rtlCol="false" tIns="0" lIns="0" bIns="0" rIns="0">
              <a:spAutoFit/>
            </a:bodyPr>
            <a:lstStyle/>
            <a:p>
              <a:pPr algn="ctr" marL="0" indent="0" lvl="0">
                <a:lnSpc>
                  <a:spcPts val="5729"/>
                </a:lnSpc>
                <a:spcBef>
                  <a:spcPct val="0"/>
                </a:spcBef>
              </a:pPr>
              <a:r>
                <a:rPr lang="en-US" sz="4152" spc="406">
                  <a:solidFill>
                    <a:srgbClr val="231F20"/>
                  </a:solidFill>
                  <a:latin typeface="Codec Pro ExtraBold"/>
                </a:rPr>
                <a:t>04</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6302543" y="2302043"/>
            <a:ext cx="5573290" cy="55732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1C5739"/>
            </a:solidFill>
            <a:ln cap="sq">
              <a:noFill/>
              <a:prstDash val="solid"/>
              <a:miter/>
            </a:ln>
          </p:spPr>
        </p:sp>
        <p:sp>
          <p:nvSpPr>
            <p:cNvPr name="TextBox 4" id="4"/>
            <p:cNvSpPr txBox="true"/>
            <p:nvPr/>
          </p:nvSpPr>
          <p:spPr>
            <a:xfrm>
              <a:off x="152400" y="133350"/>
              <a:ext cx="508000" cy="5270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3075" y="660882"/>
            <a:ext cx="4061216" cy="4176003"/>
            <a:chOff x="0" y="0"/>
            <a:chExt cx="5414955" cy="5568004"/>
          </a:xfrm>
        </p:grpSpPr>
        <p:grpSp>
          <p:nvGrpSpPr>
            <p:cNvPr name="Group 7" id="7"/>
            <p:cNvGrpSpPr/>
            <p:nvPr/>
          </p:nvGrpSpPr>
          <p:grpSpPr>
            <a:xfrm rot="0">
              <a:off x="0" y="0"/>
              <a:ext cx="5220068" cy="4145656"/>
              <a:chOff x="0" y="0"/>
              <a:chExt cx="1023450" cy="812800"/>
            </a:xfrm>
          </p:grpSpPr>
          <p:sp>
            <p:nvSpPr>
              <p:cNvPr name="Freeform 8" id="8"/>
              <p:cNvSpPr/>
              <p:nvPr/>
            </p:nvSpPr>
            <p:spPr>
              <a:xfrm flipH="false" flipV="false" rot="0">
                <a:off x="0" y="0"/>
                <a:ext cx="1023450" cy="812800"/>
              </a:xfrm>
              <a:custGeom>
                <a:avLst/>
                <a:gdLst/>
                <a:ahLst/>
                <a:cxnLst/>
                <a:rect r="r" b="b" t="t" l="l"/>
                <a:pathLst>
                  <a:path h="812800" w="1023450">
                    <a:moveTo>
                      <a:pt x="511725" y="0"/>
                    </a:moveTo>
                    <a:cubicBezTo>
                      <a:pt x="229107" y="0"/>
                      <a:pt x="0" y="181951"/>
                      <a:pt x="0" y="406400"/>
                    </a:cubicBezTo>
                    <a:cubicBezTo>
                      <a:pt x="0" y="630849"/>
                      <a:pt x="229107" y="812800"/>
                      <a:pt x="511725" y="812800"/>
                    </a:cubicBezTo>
                    <a:cubicBezTo>
                      <a:pt x="794343" y="812800"/>
                      <a:pt x="1023450" y="630849"/>
                      <a:pt x="1023450" y="406400"/>
                    </a:cubicBezTo>
                    <a:cubicBezTo>
                      <a:pt x="1023450" y="181951"/>
                      <a:pt x="794343" y="0"/>
                      <a:pt x="511725" y="0"/>
                    </a:cubicBezTo>
                    <a:close/>
                  </a:path>
                </a:pathLst>
              </a:custGeom>
              <a:solidFill>
                <a:srgbClr val="1C5739"/>
              </a:solidFill>
              <a:ln cap="sq">
                <a:noFill/>
                <a:prstDash val="solid"/>
                <a:miter/>
              </a:ln>
            </p:spPr>
          </p:sp>
          <p:sp>
            <p:nvSpPr>
              <p:cNvPr name="TextBox 9" id="9"/>
              <p:cNvSpPr txBox="true"/>
              <p:nvPr/>
            </p:nvSpPr>
            <p:spPr>
              <a:xfrm>
                <a:off x="95948" y="57150"/>
                <a:ext cx="831553"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960915" y="691411"/>
              <a:ext cx="4454040" cy="4876593"/>
            </a:xfrm>
            <a:prstGeom prst="rect">
              <a:avLst/>
            </a:prstGeom>
          </p:spPr>
          <p:txBody>
            <a:bodyPr anchor="t" rtlCol="false" tIns="0" lIns="0" bIns="0" rIns="0">
              <a:spAutoFit/>
            </a:bodyPr>
            <a:lstStyle/>
            <a:p>
              <a:pPr>
                <a:lnSpc>
                  <a:spcPts val="4808"/>
                </a:lnSpc>
              </a:pPr>
              <a:r>
                <a:rPr lang="en-US" sz="3484" spc="341">
                  <a:solidFill>
                    <a:srgbClr val="FFFFFF"/>
                  </a:solidFill>
                  <a:latin typeface="Codec Pro ExtraBold Bold"/>
                </a:rPr>
                <a:t>Image Variability and Noise</a:t>
              </a:r>
            </a:p>
            <a:p>
              <a:pPr>
                <a:lnSpc>
                  <a:spcPts val="4808"/>
                </a:lnSpc>
              </a:pPr>
            </a:p>
            <a:p>
              <a:pPr>
                <a:lnSpc>
                  <a:spcPts val="4808"/>
                </a:lnSpc>
              </a:pPr>
            </a:p>
            <a:p>
              <a:pPr algn="l" marL="0" indent="0" lvl="0">
                <a:lnSpc>
                  <a:spcPts val="4808"/>
                </a:lnSpc>
                <a:spcBef>
                  <a:spcPct val="0"/>
                </a:spcBef>
              </a:pPr>
            </a:p>
          </p:txBody>
        </p:sp>
      </p:grpSp>
      <p:grpSp>
        <p:nvGrpSpPr>
          <p:cNvPr name="Group 11" id="11"/>
          <p:cNvGrpSpPr/>
          <p:nvPr/>
        </p:nvGrpSpPr>
        <p:grpSpPr>
          <a:xfrm rot="0">
            <a:off x="1308511" y="5738827"/>
            <a:ext cx="4232088" cy="3361025"/>
            <a:chOff x="0" y="0"/>
            <a:chExt cx="1023450" cy="812800"/>
          </a:xfrm>
        </p:grpSpPr>
        <p:sp>
          <p:nvSpPr>
            <p:cNvPr name="Freeform 12" id="12"/>
            <p:cNvSpPr/>
            <p:nvPr/>
          </p:nvSpPr>
          <p:spPr>
            <a:xfrm flipH="false" flipV="false" rot="0">
              <a:off x="0" y="0"/>
              <a:ext cx="1023450" cy="812800"/>
            </a:xfrm>
            <a:custGeom>
              <a:avLst/>
              <a:gdLst/>
              <a:ahLst/>
              <a:cxnLst/>
              <a:rect r="r" b="b" t="t" l="l"/>
              <a:pathLst>
                <a:path h="812800" w="1023450">
                  <a:moveTo>
                    <a:pt x="511725" y="0"/>
                  </a:moveTo>
                  <a:cubicBezTo>
                    <a:pt x="229107" y="0"/>
                    <a:pt x="0" y="181951"/>
                    <a:pt x="0" y="406400"/>
                  </a:cubicBezTo>
                  <a:cubicBezTo>
                    <a:pt x="0" y="630849"/>
                    <a:pt x="229107" y="812800"/>
                    <a:pt x="511725" y="812800"/>
                  </a:cubicBezTo>
                  <a:cubicBezTo>
                    <a:pt x="794343" y="812800"/>
                    <a:pt x="1023450" y="630849"/>
                    <a:pt x="1023450" y="406400"/>
                  </a:cubicBezTo>
                  <a:cubicBezTo>
                    <a:pt x="1023450" y="181951"/>
                    <a:pt x="794343" y="0"/>
                    <a:pt x="511725" y="0"/>
                  </a:cubicBezTo>
                  <a:close/>
                </a:path>
              </a:pathLst>
            </a:custGeom>
            <a:solidFill>
              <a:srgbClr val="1C5739"/>
            </a:solidFill>
            <a:ln cap="sq">
              <a:noFill/>
              <a:prstDash val="solid"/>
              <a:miter/>
            </a:ln>
          </p:spPr>
        </p:sp>
        <p:sp>
          <p:nvSpPr>
            <p:cNvPr name="TextBox 13" id="13"/>
            <p:cNvSpPr txBox="true"/>
            <p:nvPr/>
          </p:nvSpPr>
          <p:spPr>
            <a:xfrm>
              <a:off x="95948" y="57150"/>
              <a:ext cx="831553"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1875833" y="323665"/>
            <a:ext cx="3915051" cy="3109242"/>
            <a:chOff x="0" y="0"/>
            <a:chExt cx="1023450" cy="812800"/>
          </a:xfrm>
        </p:grpSpPr>
        <p:sp>
          <p:nvSpPr>
            <p:cNvPr name="Freeform 15" id="15"/>
            <p:cNvSpPr/>
            <p:nvPr/>
          </p:nvSpPr>
          <p:spPr>
            <a:xfrm flipH="false" flipV="false" rot="0">
              <a:off x="0" y="0"/>
              <a:ext cx="1023450" cy="812800"/>
            </a:xfrm>
            <a:custGeom>
              <a:avLst/>
              <a:gdLst/>
              <a:ahLst/>
              <a:cxnLst/>
              <a:rect r="r" b="b" t="t" l="l"/>
              <a:pathLst>
                <a:path h="812800" w="1023450">
                  <a:moveTo>
                    <a:pt x="511725" y="0"/>
                  </a:moveTo>
                  <a:cubicBezTo>
                    <a:pt x="229107" y="0"/>
                    <a:pt x="0" y="181951"/>
                    <a:pt x="0" y="406400"/>
                  </a:cubicBezTo>
                  <a:cubicBezTo>
                    <a:pt x="0" y="630849"/>
                    <a:pt x="229107" y="812800"/>
                    <a:pt x="511725" y="812800"/>
                  </a:cubicBezTo>
                  <a:cubicBezTo>
                    <a:pt x="794343" y="812800"/>
                    <a:pt x="1023450" y="630849"/>
                    <a:pt x="1023450" y="406400"/>
                  </a:cubicBezTo>
                  <a:cubicBezTo>
                    <a:pt x="1023450" y="181951"/>
                    <a:pt x="794343" y="0"/>
                    <a:pt x="511725" y="0"/>
                  </a:cubicBezTo>
                  <a:close/>
                </a:path>
              </a:pathLst>
            </a:custGeom>
            <a:solidFill>
              <a:srgbClr val="1C5739"/>
            </a:solidFill>
            <a:ln cap="sq">
              <a:noFill/>
              <a:prstDash val="solid"/>
              <a:miter/>
            </a:ln>
          </p:spPr>
        </p:sp>
        <p:sp>
          <p:nvSpPr>
            <p:cNvPr name="TextBox 16" id="16"/>
            <p:cNvSpPr txBox="true"/>
            <p:nvPr/>
          </p:nvSpPr>
          <p:spPr>
            <a:xfrm>
              <a:off x="95948" y="57150"/>
              <a:ext cx="831553"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7" id="17"/>
          <p:cNvGrpSpPr/>
          <p:nvPr/>
        </p:nvGrpSpPr>
        <p:grpSpPr>
          <a:xfrm rot="0">
            <a:off x="12527320" y="6110997"/>
            <a:ext cx="3915051" cy="3109242"/>
            <a:chOff x="0" y="0"/>
            <a:chExt cx="1023450" cy="812800"/>
          </a:xfrm>
        </p:grpSpPr>
        <p:sp>
          <p:nvSpPr>
            <p:cNvPr name="Freeform 18" id="18"/>
            <p:cNvSpPr/>
            <p:nvPr/>
          </p:nvSpPr>
          <p:spPr>
            <a:xfrm flipH="false" flipV="false" rot="0">
              <a:off x="0" y="0"/>
              <a:ext cx="1023450" cy="812800"/>
            </a:xfrm>
            <a:custGeom>
              <a:avLst/>
              <a:gdLst/>
              <a:ahLst/>
              <a:cxnLst/>
              <a:rect r="r" b="b" t="t" l="l"/>
              <a:pathLst>
                <a:path h="812800" w="1023450">
                  <a:moveTo>
                    <a:pt x="511725" y="0"/>
                  </a:moveTo>
                  <a:cubicBezTo>
                    <a:pt x="229107" y="0"/>
                    <a:pt x="0" y="181951"/>
                    <a:pt x="0" y="406400"/>
                  </a:cubicBezTo>
                  <a:cubicBezTo>
                    <a:pt x="0" y="630849"/>
                    <a:pt x="229107" y="812800"/>
                    <a:pt x="511725" y="812800"/>
                  </a:cubicBezTo>
                  <a:cubicBezTo>
                    <a:pt x="794343" y="812800"/>
                    <a:pt x="1023450" y="630849"/>
                    <a:pt x="1023450" y="406400"/>
                  </a:cubicBezTo>
                  <a:cubicBezTo>
                    <a:pt x="1023450" y="181951"/>
                    <a:pt x="794343" y="0"/>
                    <a:pt x="511725" y="0"/>
                  </a:cubicBezTo>
                  <a:close/>
                </a:path>
              </a:pathLst>
            </a:custGeom>
            <a:solidFill>
              <a:srgbClr val="1C5739"/>
            </a:solidFill>
            <a:ln cap="sq">
              <a:noFill/>
              <a:prstDash val="solid"/>
              <a:miter/>
            </a:ln>
          </p:spPr>
        </p:sp>
        <p:sp>
          <p:nvSpPr>
            <p:cNvPr name="TextBox 19" id="19"/>
            <p:cNvSpPr txBox="true"/>
            <p:nvPr/>
          </p:nvSpPr>
          <p:spPr>
            <a:xfrm>
              <a:off x="95948" y="57150"/>
              <a:ext cx="831553"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20" id="20"/>
          <p:cNvSpPr/>
          <p:nvPr/>
        </p:nvSpPr>
        <p:spPr>
          <a:xfrm flipH="false" flipV="false" rot="0">
            <a:off x="15426999" y="8309087"/>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602320">
            <a:off x="4250973" y="3281612"/>
            <a:ext cx="1407053" cy="2168869"/>
          </a:xfrm>
          <a:custGeom>
            <a:avLst/>
            <a:gdLst/>
            <a:ahLst/>
            <a:cxnLst/>
            <a:rect r="r" b="b" t="t" l="l"/>
            <a:pathLst>
              <a:path h="2168869" w="1407053">
                <a:moveTo>
                  <a:pt x="0" y="0"/>
                </a:moveTo>
                <a:lnTo>
                  <a:pt x="1407054" y="0"/>
                </a:lnTo>
                <a:lnTo>
                  <a:pt x="1407054" y="2168868"/>
                </a:lnTo>
                <a:lnTo>
                  <a:pt x="0" y="2168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9604210" y="7565677"/>
            <a:ext cx="2606419" cy="2364015"/>
          </a:xfrm>
          <a:custGeom>
            <a:avLst/>
            <a:gdLst/>
            <a:ahLst/>
            <a:cxnLst/>
            <a:rect r="r" b="b" t="t" l="l"/>
            <a:pathLst>
              <a:path h="2364015" w="2606419">
                <a:moveTo>
                  <a:pt x="0" y="0"/>
                </a:moveTo>
                <a:lnTo>
                  <a:pt x="2606419" y="0"/>
                </a:lnTo>
                <a:lnTo>
                  <a:pt x="2606419" y="2364016"/>
                </a:lnTo>
                <a:lnTo>
                  <a:pt x="0" y="23640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6605190" y="4185071"/>
            <a:ext cx="5605439" cy="4124015"/>
          </a:xfrm>
          <a:prstGeom prst="rect">
            <a:avLst/>
          </a:prstGeom>
        </p:spPr>
        <p:txBody>
          <a:bodyPr anchor="t" rtlCol="false" tIns="0" lIns="0" bIns="0" rIns="0">
            <a:spAutoFit/>
          </a:bodyPr>
          <a:lstStyle/>
          <a:p>
            <a:pPr>
              <a:lnSpc>
                <a:spcPts val="8068"/>
              </a:lnSpc>
            </a:pPr>
            <a:r>
              <a:rPr lang="en-US" sz="5846" spc="572">
                <a:solidFill>
                  <a:srgbClr val="FFFFFF"/>
                </a:solidFill>
                <a:latin typeface="Codec Pro ExtraBold Bold"/>
              </a:rPr>
              <a:t>Difficulties</a:t>
            </a:r>
          </a:p>
          <a:p>
            <a:pPr>
              <a:lnSpc>
                <a:spcPts val="8068"/>
              </a:lnSpc>
            </a:pPr>
            <a:r>
              <a:rPr lang="en-US" sz="5846" spc="572">
                <a:solidFill>
                  <a:srgbClr val="FFFFFF"/>
                </a:solidFill>
                <a:latin typeface="Codec Pro ExtraBold Bold"/>
              </a:rPr>
              <a:t>     Faced</a:t>
            </a:r>
          </a:p>
          <a:p>
            <a:pPr>
              <a:lnSpc>
                <a:spcPts val="8068"/>
              </a:lnSpc>
            </a:pPr>
          </a:p>
          <a:p>
            <a:pPr algn="l" marL="0" indent="0" lvl="0">
              <a:lnSpc>
                <a:spcPts val="8068"/>
              </a:lnSpc>
              <a:spcBef>
                <a:spcPct val="0"/>
              </a:spcBef>
            </a:pPr>
          </a:p>
        </p:txBody>
      </p:sp>
      <p:sp>
        <p:nvSpPr>
          <p:cNvPr name="TextBox 24" id="24"/>
          <p:cNvSpPr txBox="true"/>
          <p:nvPr/>
        </p:nvSpPr>
        <p:spPr>
          <a:xfrm rot="0">
            <a:off x="1688491" y="6442800"/>
            <a:ext cx="3852108" cy="1866286"/>
          </a:xfrm>
          <a:prstGeom prst="rect">
            <a:avLst/>
          </a:prstGeom>
        </p:spPr>
        <p:txBody>
          <a:bodyPr anchor="t" rtlCol="false" tIns="0" lIns="0" bIns="0" rIns="0">
            <a:spAutoFit/>
          </a:bodyPr>
          <a:lstStyle/>
          <a:p>
            <a:pPr algn="l" marL="0" indent="0" lvl="0">
              <a:lnSpc>
                <a:spcPts val="4808"/>
              </a:lnSpc>
              <a:spcBef>
                <a:spcPct val="0"/>
              </a:spcBef>
            </a:pPr>
            <a:r>
              <a:rPr lang="en-US" sz="3484" spc="341">
                <a:solidFill>
                  <a:srgbClr val="FFFFFF"/>
                </a:solidFill>
                <a:latin typeface="Codec Pro ExtraBold Bold"/>
              </a:rPr>
              <a:t>Dot Identification Accuracy</a:t>
            </a:r>
          </a:p>
        </p:txBody>
      </p:sp>
      <p:sp>
        <p:nvSpPr>
          <p:cNvPr name="TextBox 25" id="25"/>
          <p:cNvSpPr txBox="true"/>
          <p:nvPr/>
        </p:nvSpPr>
        <p:spPr>
          <a:xfrm rot="0">
            <a:off x="12450354" y="882597"/>
            <a:ext cx="3340530" cy="1866286"/>
          </a:xfrm>
          <a:prstGeom prst="rect">
            <a:avLst/>
          </a:prstGeom>
        </p:spPr>
        <p:txBody>
          <a:bodyPr anchor="t" rtlCol="false" tIns="0" lIns="0" bIns="0" rIns="0">
            <a:spAutoFit/>
          </a:bodyPr>
          <a:lstStyle/>
          <a:p>
            <a:pPr algn="l" marL="0" indent="0" lvl="0">
              <a:lnSpc>
                <a:spcPts val="4808"/>
              </a:lnSpc>
              <a:spcBef>
                <a:spcPct val="0"/>
              </a:spcBef>
            </a:pPr>
            <a:r>
              <a:rPr lang="en-US" sz="3484" spc="341">
                <a:solidFill>
                  <a:srgbClr val="FFFFFF"/>
                </a:solidFill>
                <a:latin typeface="Codec Pro ExtraBold Bold"/>
              </a:rPr>
              <a:t>Data Annotation Challenges</a:t>
            </a:r>
          </a:p>
        </p:txBody>
      </p:sp>
      <p:sp>
        <p:nvSpPr>
          <p:cNvPr name="TextBox 26" id="26"/>
          <p:cNvSpPr txBox="true"/>
          <p:nvPr/>
        </p:nvSpPr>
        <p:spPr>
          <a:xfrm rot="0">
            <a:off x="13101842" y="6974248"/>
            <a:ext cx="3340530" cy="1258915"/>
          </a:xfrm>
          <a:prstGeom prst="rect">
            <a:avLst/>
          </a:prstGeom>
        </p:spPr>
        <p:txBody>
          <a:bodyPr anchor="t" rtlCol="false" tIns="0" lIns="0" bIns="0" rIns="0">
            <a:spAutoFit/>
          </a:bodyPr>
          <a:lstStyle/>
          <a:p>
            <a:pPr algn="l" marL="0" indent="0" lvl="0">
              <a:lnSpc>
                <a:spcPts val="4808"/>
              </a:lnSpc>
              <a:spcBef>
                <a:spcPct val="0"/>
              </a:spcBef>
            </a:pPr>
            <a:r>
              <a:rPr lang="en-US" sz="3484" spc="341">
                <a:solidFill>
                  <a:srgbClr val="FFFFFF"/>
                </a:solidFill>
                <a:latin typeface="Codec Pro ExtraBold Bold"/>
              </a:rPr>
              <a:t>Finding Equipment</a:t>
            </a:r>
          </a:p>
        </p:txBody>
      </p:sp>
      <p:sp>
        <p:nvSpPr>
          <p:cNvPr name="Freeform 27" id="27"/>
          <p:cNvSpPr/>
          <p:nvPr/>
        </p:nvSpPr>
        <p:spPr>
          <a:xfrm flipH="false" flipV="false" rot="0">
            <a:off x="15962938" y="3432908"/>
            <a:ext cx="1984023" cy="1984023"/>
          </a:xfrm>
          <a:custGeom>
            <a:avLst/>
            <a:gdLst/>
            <a:ahLst/>
            <a:cxnLst/>
            <a:rect r="r" b="b" t="t" l="l"/>
            <a:pathLst>
              <a:path h="1984023" w="1984023">
                <a:moveTo>
                  <a:pt x="0" y="0"/>
                </a:moveTo>
                <a:lnTo>
                  <a:pt x="1984022" y="0"/>
                </a:lnTo>
                <a:lnTo>
                  <a:pt x="1984022" y="1984023"/>
                </a:lnTo>
                <a:lnTo>
                  <a:pt x="0" y="19840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9684427" y="0"/>
            <a:ext cx="8603573" cy="10287000"/>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t="0" r="-39675"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555774" y="1374772"/>
            <a:ext cx="1251853" cy="1303541"/>
          </a:xfrm>
          <a:custGeom>
            <a:avLst/>
            <a:gdLst/>
            <a:ahLst/>
            <a:cxnLst/>
            <a:rect r="r" b="b" t="t" l="l"/>
            <a:pathLst>
              <a:path h="1303541" w="1251853">
                <a:moveTo>
                  <a:pt x="0" y="0"/>
                </a:moveTo>
                <a:lnTo>
                  <a:pt x="1251853" y="0"/>
                </a:lnTo>
                <a:lnTo>
                  <a:pt x="1251853" y="1303540"/>
                </a:lnTo>
                <a:lnTo>
                  <a:pt x="0" y="1303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3342911" y="5248275"/>
            <a:ext cx="6341515" cy="2456469"/>
          </a:xfrm>
          <a:prstGeom prst="rect">
            <a:avLst/>
          </a:prstGeom>
        </p:spPr>
        <p:txBody>
          <a:bodyPr anchor="t" rtlCol="false" tIns="0" lIns="0" bIns="0" rIns="0">
            <a:spAutoFit/>
          </a:bodyPr>
          <a:lstStyle/>
          <a:p>
            <a:pPr algn="ctr" marL="0" indent="0" lvl="0">
              <a:lnSpc>
                <a:spcPts val="8868"/>
              </a:lnSpc>
            </a:pPr>
            <a:r>
              <a:rPr lang="en-US" sz="9536" spc="1029">
                <a:solidFill>
                  <a:srgbClr val="231F20"/>
                </a:solidFill>
                <a:latin typeface="Codec Pro Extra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8629762" y="1732012"/>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7309182" y="546001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7449560" y="611279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7049199" y="5626624"/>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Freeform 29" id="29"/>
          <p:cNvSpPr/>
          <p:nvPr/>
        </p:nvSpPr>
        <p:spPr>
          <a:xfrm flipH="false" flipV="false" rot="0">
            <a:off x="10377975" y="3627836"/>
            <a:ext cx="976021" cy="1071481"/>
          </a:xfrm>
          <a:custGeom>
            <a:avLst/>
            <a:gdLst/>
            <a:ahLst/>
            <a:cxnLst/>
            <a:rect r="r" b="b" t="t" l="l"/>
            <a:pathLst>
              <a:path h="1071481" w="976021">
                <a:moveTo>
                  <a:pt x="0" y="0"/>
                </a:moveTo>
                <a:lnTo>
                  <a:pt x="976022" y="0"/>
                </a:lnTo>
                <a:lnTo>
                  <a:pt x="976022" y="1071481"/>
                </a:lnTo>
                <a:lnTo>
                  <a:pt x="0" y="107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7764388" y="5872441"/>
            <a:ext cx="928806" cy="896720"/>
          </a:xfrm>
          <a:custGeom>
            <a:avLst/>
            <a:gdLst/>
            <a:ahLst/>
            <a:cxnLst/>
            <a:rect r="r" b="b" t="t" l="l"/>
            <a:pathLst>
              <a:path h="896720" w="928806">
                <a:moveTo>
                  <a:pt x="0" y="0"/>
                </a:moveTo>
                <a:lnTo>
                  <a:pt x="928805" y="0"/>
                </a:lnTo>
                <a:lnTo>
                  <a:pt x="928805" y="896720"/>
                </a:lnTo>
                <a:lnTo>
                  <a:pt x="0" y="896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2" id="32"/>
          <p:cNvSpPr txBox="true"/>
          <p:nvPr/>
        </p:nvSpPr>
        <p:spPr>
          <a:xfrm rot="0">
            <a:off x="1095769" y="-200025"/>
            <a:ext cx="5605439" cy="2139836"/>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Company Overview</a:t>
            </a:r>
          </a:p>
        </p:txBody>
      </p:sp>
      <p:sp>
        <p:nvSpPr>
          <p:cNvPr name="TextBox 33" id="33"/>
          <p:cNvSpPr txBox="true"/>
          <p:nvPr/>
        </p:nvSpPr>
        <p:spPr>
          <a:xfrm rot="0">
            <a:off x="9734521" y="1843057"/>
            <a:ext cx="3632799" cy="1511808"/>
          </a:xfrm>
          <a:prstGeom prst="rect">
            <a:avLst/>
          </a:prstGeom>
        </p:spPr>
        <p:txBody>
          <a:bodyPr anchor="t" rtlCol="false" tIns="0" lIns="0" bIns="0" rIns="0">
            <a:spAutoFit/>
          </a:bodyPr>
          <a:lstStyle/>
          <a:p>
            <a:pPr>
              <a:lnSpc>
                <a:spcPts val="3035"/>
              </a:lnSpc>
            </a:pPr>
            <a:r>
              <a:rPr lang="en-US" sz="2199" spc="215">
                <a:solidFill>
                  <a:srgbClr val="FFFFFF"/>
                </a:solidFill>
                <a:latin typeface="Open Sauce Bold"/>
              </a:rPr>
              <a:t> Manufacturing presence in India and Bangladesh</a:t>
            </a:r>
          </a:p>
          <a:p>
            <a:pPr algn="l" marL="0" indent="0" lvl="0">
              <a:lnSpc>
                <a:spcPts val="3035"/>
              </a:lnSpc>
              <a:spcBef>
                <a:spcPct val="0"/>
              </a:spcBef>
            </a:pPr>
          </a:p>
        </p:txBody>
      </p:sp>
      <p:sp>
        <p:nvSpPr>
          <p:cNvPr name="TextBox 34" id="34"/>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35" id="35"/>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36" id="36"/>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37" id="37"/>
          <p:cNvSpPr txBox="true"/>
          <p:nvPr/>
        </p:nvSpPr>
        <p:spPr>
          <a:xfrm rot="0">
            <a:off x="1113972" y="1975324"/>
            <a:ext cx="4404382" cy="1021268"/>
          </a:xfrm>
          <a:prstGeom prst="rect">
            <a:avLst/>
          </a:prstGeom>
        </p:spPr>
        <p:txBody>
          <a:bodyPr anchor="t" rtlCol="false" tIns="0" lIns="0" bIns="0" rIns="0">
            <a:spAutoFit/>
          </a:bodyPr>
          <a:lstStyle/>
          <a:p>
            <a:pPr algn="l" marL="0" indent="0" lvl="0">
              <a:lnSpc>
                <a:spcPts val="2748"/>
              </a:lnSpc>
              <a:spcBef>
                <a:spcPct val="0"/>
              </a:spcBef>
            </a:pPr>
            <a:r>
              <a:rPr lang="en-US" sz="1991" spc="195">
                <a:solidFill>
                  <a:srgbClr val="FFFFFF"/>
                </a:solidFill>
                <a:latin typeface="Open Sauce Bold"/>
              </a:rPr>
              <a:t>The largest apperal manufacture company in Sri Lanka</a:t>
            </a:r>
          </a:p>
        </p:txBody>
      </p:sp>
      <p:sp>
        <p:nvSpPr>
          <p:cNvPr name="TextBox 38" id="38"/>
          <p:cNvSpPr txBox="true"/>
          <p:nvPr/>
        </p:nvSpPr>
        <p:spPr>
          <a:xfrm rot="0">
            <a:off x="8693193" y="6028495"/>
            <a:ext cx="3809558" cy="1076960"/>
          </a:xfrm>
          <a:prstGeom prst="rect">
            <a:avLst/>
          </a:prstGeom>
        </p:spPr>
        <p:txBody>
          <a:bodyPr anchor="t" rtlCol="false" tIns="0" lIns="0" bIns="0" rIns="0">
            <a:spAutoFit/>
          </a:bodyPr>
          <a:lstStyle/>
          <a:p>
            <a:pPr algn="ctr">
              <a:lnSpc>
                <a:spcPts val="2859"/>
              </a:lnSpc>
              <a:spcBef>
                <a:spcPct val="0"/>
              </a:spcBef>
            </a:pPr>
            <a:r>
              <a:rPr lang="en-US" sz="2199">
                <a:solidFill>
                  <a:srgbClr val="FDFBFB"/>
                </a:solidFill>
                <a:latin typeface="Open Sauce Bold"/>
              </a:rPr>
              <a:t>There are 60,000+ number of employees currently working </a:t>
            </a:r>
          </a:p>
        </p:txBody>
      </p:sp>
      <p:sp>
        <p:nvSpPr>
          <p:cNvPr name="TextBox 39" id="39"/>
          <p:cNvSpPr txBox="true"/>
          <p:nvPr/>
        </p:nvSpPr>
        <p:spPr>
          <a:xfrm rot="0">
            <a:off x="5991446" y="3818904"/>
            <a:ext cx="4386530" cy="715010"/>
          </a:xfrm>
          <a:prstGeom prst="rect">
            <a:avLst/>
          </a:prstGeom>
        </p:spPr>
        <p:txBody>
          <a:bodyPr anchor="t" rtlCol="false" tIns="0" lIns="0" bIns="0" rIns="0">
            <a:spAutoFit/>
          </a:bodyPr>
          <a:lstStyle/>
          <a:p>
            <a:pPr algn="ctr">
              <a:lnSpc>
                <a:spcPts val="2859"/>
              </a:lnSpc>
              <a:spcBef>
                <a:spcPct val="0"/>
              </a:spcBef>
            </a:pPr>
            <a:r>
              <a:rPr lang="en-US" sz="2199">
                <a:solidFill>
                  <a:srgbClr val="FDFBFB"/>
                </a:solidFill>
                <a:latin typeface="Open Sauce Bold"/>
              </a:rPr>
              <a:t>Delivering Innovative Solutions to Global Brands for 50 Years.</a:t>
            </a:r>
          </a:p>
        </p:txBody>
      </p:sp>
      <p:sp>
        <p:nvSpPr>
          <p:cNvPr name="Freeform 40" id="40"/>
          <p:cNvSpPr/>
          <p:nvPr/>
        </p:nvSpPr>
        <p:spPr>
          <a:xfrm flipH="false" flipV="false" rot="0">
            <a:off x="14744895" y="77263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332349" y="6653533"/>
            <a:ext cx="3024695" cy="2928453"/>
            <a:chOff x="0" y="0"/>
            <a:chExt cx="2409840" cy="2333162"/>
          </a:xfrm>
        </p:grpSpPr>
        <p:sp>
          <p:nvSpPr>
            <p:cNvPr name="Freeform 3" id="3"/>
            <p:cNvSpPr/>
            <p:nvPr/>
          </p:nvSpPr>
          <p:spPr>
            <a:xfrm flipH="false" flipV="false" rot="0">
              <a:off x="0" y="0"/>
              <a:ext cx="2409952" cy="2333150"/>
            </a:xfrm>
            <a:custGeom>
              <a:avLst/>
              <a:gdLst/>
              <a:ahLst/>
              <a:cxnLst/>
              <a:rect r="r" b="b" t="t" l="l"/>
              <a:pathLst>
                <a:path h="2333150" w="2409952">
                  <a:moveTo>
                    <a:pt x="0" y="1166575"/>
                  </a:moveTo>
                  <a:cubicBezTo>
                    <a:pt x="0" y="522259"/>
                    <a:pt x="539496" y="0"/>
                    <a:pt x="1204976" y="0"/>
                  </a:cubicBezTo>
                  <a:cubicBezTo>
                    <a:pt x="1870456" y="0"/>
                    <a:pt x="2409952" y="522259"/>
                    <a:pt x="2409952" y="1166575"/>
                  </a:cubicBezTo>
                  <a:cubicBezTo>
                    <a:pt x="2409952" y="1810891"/>
                    <a:pt x="1870456" y="2333150"/>
                    <a:pt x="1204976" y="2333150"/>
                  </a:cubicBezTo>
                  <a:cubicBezTo>
                    <a:pt x="539496" y="2333150"/>
                    <a:pt x="0" y="1810891"/>
                    <a:pt x="0" y="1166575"/>
                  </a:cubicBezTo>
                  <a:close/>
                </a:path>
              </a:pathLst>
            </a:custGeom>
            <a:solidFill>
              <a:srgbClr val="397D5A"/>
            </a:solidFill>
          </p:spPr>
        </p:sp>
      </p:grpSp>
      <p:sp>
        <p:nvSpPr>
          <p:cNvPr name="Freeform 4" id="4"/>
          <p:cNvSpPr/>
          <p:nvPr/>
        </p:nvSpPr>
        <p:spPr>
          <a:xfrm flipH="false" flipV="false" rot="0">
            <a:off x="15398008" y="2676676"/>
            <a:ext cx="1498866" cy="1205944"/>
          </a:xfrm>
          <a:custGeom>
            <a:avLst/>
            <a:gdLst/>
            <a:ahLst/>
            <a:cxnLst/>
            <a:rect r="r" b="b" t="t" l="l"/>
            <a:pathLst>
              <a:path h="1205944" w="1498866">
                <a:moveTo>
                  <a:pt x="0" y="0"/>
                </a:moveTo>
                <a:lnTo>
                  <a:pt x="1498866" y="0"/>
                </a:lnTo>
                <a:lnTo>
                  <a:pt x="1498866" y="1205944"/>
                </a:lnTo>
                <a:lnTo>
                  <a:pt x="0" y="1205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40252" y="7477355"/>
            <a:ext cx="1408888" cy="1280807"/>
          </a:xfrm>
          <a:custGeom>
            <a:avLst/>
            <a:gdLst/>
            <a:ahLst/>
            <a:cxnLst/>
            <a:rect r="r" b="b" t="t" l="l"/>
            <a:pathLst>
              <a:path h="1280807" w="1408888">
                <a:moveTo>
                  <a:pt x="0" y="0"/>
                </a:moveTo>
                <a:lnTo>
                  <a:pt x="1408888" y="0"/>
                </a:lnTo>
                <a:lnTo>
                  <a:pt x="1408888" y="1280808"/>
                </a:lnTo>
                <a:lnTo>
                  <a:pt x="0" y="1280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301215" y="456931"/>
            <a:ext cx="7247925" cy="2140102"/>
          </a:xfrm>
          <a:prstGeom prst="rect">
            <a:avLst/>
          </a:prstGeom>
        </p:spPr>
        <p:txBody>
          <a:bodyPr anchor="t" rtlCol="false" tIns="0" lIns="0" bIns="0" rIns="0">
            <a:spAutoFit/>
          </a:bodyPr>
          <a:lstStyle/>
          <a:p>
            <a:pPr>
              <a:lnSpc>
                <a:spcPts val="8232"/>
              </a:lnSpc>
            </a:pPr>
            <a:r>
              <a:rPr lang="en-US" sz="5965" spc="584">
                <a:solidFill>
                  <a:srgbClr val="231F20"/>
                </a:solidFill>
                <a:latin typeface="Codec Pro ExtraBold"/>
              </a:rPr>
              <a:t>Major </a:t>
            </a:r>
          </a:p>
          <a:p>
            <a:pPr algn="l" marL="0" indent="0" lvl="0">
              <a:lnSpc>
                <a:spcPts val="8232"/>
              </a:lnSpc>
              <a:spcBef>
                <a:spcPct val="0"/>
              </a:spcBef>
            </a:pPr>
            <a:r>
              <a:rPr lang="en-US" sz="5965" spc="584">
                <a:solidFill>
                  <a:srgbClr val="231F20"/>
                </a:solidFill>
                <a:latin typeface="Codec Pro ExtraBold"/>
              </a:rPr>
              <a:t>Challenge</a:t>
            </a:r>
          </a:p>
        </p:txBody>
      </p:sp>
      <p:sp>
        <p:nvSpPr>
          <p:cNvPr name="Freeform 7" id="7"/>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023084" y="656956"/>
            <a:ext cx="6575788" cy="2800206"/>
          </a:xfrm>
          <a:custGeom>
            <a:avLst/>
            <a:gdLst/>
            <a:ahLst/>
            <a:cxnLst/>
            <a:rect r="r" b="b" t="t" l="l"/>
            <a:pathLst>
              <a:path h="2800206" w="6575788">
                <a:moveTo>
                  <a:pt x="0" y="0"/>
                </a:moveTo>
                <a:lnTo>
                  <a:pt x="6575788" y="0"/>
                </a:lnTo>
                <a:lnTo>
                  <a:pt x="6575788" y="2800205"/>
                </a:lnTo>
                <a:lnTo>
                  <a:pt x="0" y="2800205"/>
                </a:lnTo>
                <a:lnTo>
                  <a:pt x="0" y="0"/>
                </a:lnTo>
                <a:close/>
              </a:path>
            </a:pathLst>
          </a:custGeom>
          <a:blipFill>
            <a:blip r:embed="rId8"/>
            <a:stretch>
              <a:fillRect l="0" t="-28135" r="0" b="-28135"/>
            </a:stretch>
          </a:blipFill>
        </p:spPr>
      </p:sp>
      <p:sp>
        <p:nvSpPr>
          <p:cNvPr name="TextBox 10" id="10"/>
          <p:cNvSpPr txBox="true"/>
          <p:nvPr/>
        </p:nvSpPr>
        <p:spPr>
          <a:xfrm rot="0">
            <a:off x="4581622" y="3834995"/>
            <a:ext cx="9124756" cy="2074130"/>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397D5A"/>
                </a:solidFill>
                <a:latin typeface="Open Sauce Bold"/>
              </a:rPr>
              <a:t>Manual measurement in the shrinkage testing process introduces the potential for human error, leading to inaccurate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6464364" y="1755228"/>
            <a:ext cx="4645484" cy="4647443"/>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2508537" y="1977263"/>
            <a:ext cx="2223718" cy="2264614"/>
            <a:chOff x="0" y="0"/>
            <a:chExt cx="2409120" cy="2453426"/>
          </a:xfrm>
        </p:grpSpPr>
        <p:sp>
          <p:nvSpPr>
            <p:cNvPr name="Freeform 5" id="5"/>
            <p:cNvSpPr/>
            <p:nvPr/>
          </p:nvSpPr>
          <p:spPr>
            <a:xfrm flipH="false" flipV="false" rot="0">
              <a:off x="0" y="0"/>
              <a:ext cx="2409190" cy="2453414"/>
            </a:xfrm>
            <a:custGeom>
              <a:avLst/>
              <a:gdLst/>
              <a:ahLst/>
              <a:cxnLst/>
              <a:rect r="r" b="b" t="t" l="l"/>
              <a:pathLst>
                <a:path h="2453414" w="2409190">
                  <a:moveTo>
                    <a:pt x="0" y="1226707"/>
                  </a:moveTo>
                  <a:cubicBezTo>
                    <a:pt x="0" y="549179"/>
                    <a:pt x="539242" y="0"/>
                    <a:pt x="1204595" y="0"/>
                  </a:cubicBezTo>
                  <a:cubicBezTo>
                    <a:pt x="1869948" y="0"/>
                    <a:pt x="2409190" y="549179"/>
                    <a:pt x="2409190" y="1226707"/>
                  </a:cubicBezTo>
                  <a:cubicBezTo>
                    <a:pt x="2409190" y="1904235"/>
                    <a:pt x="1869948" y="2453414"/>
                    <a:pt x="1204595" y="2453414"/>
                  </a:cubicBezTo>
                  <a:cubicBezTo>
                    <a:pt x="539242" y="2453414"/>
                    <a:pt x="0" y="1904235"/>
                    <a:pt x="0" y="1226707"/>
                  </a:cubicBezTo>
                  <a:close/>
                </a:path>
              </a:pathLst>
            </a:custGeom>
            <a:solidFill>
              <a:srgbClr val="397D5A"/>
            </a:solidFill>
          </p:spPr>
        </p:sp>
      </p:grpSp>
      <p:grpSp>
        <p:nvGrpSpPr>
          <p:cNvPr name="Group 6" id="6"/>
          <p:cNvGrpSpPr/>
          <p:nvPr/>
        </p:nvGrpSpPr>
        <p:grpSpPr>
          <a:xfrm rot="0">
            <a:off x="12508537" y="5954378"/>
            <a:ext cx="2223718" cy="2203822"/>
            <a:chOff x="0" y="0"/>
            <a:chExt cx="2409120" cy="2387565"/>
          </a:xfrm>
        </p:grpSpPr>
        <p:sp>
          <p:nvSpPr>
            <p:cNvPr name="Freeform 7" id="7"/>
            <p:cNvSpPr/>
            <p:nvPr/>
          </p:nvSpPr>
          <p:spPr>
            <a:xfrm flipH="false" flipV="false" rot="0">
              <a:off x="0" y="0"/>
              <a:ext cx="2409190" cy="2387553"/>
            </a:xfrm>
            <a:custGeom>
              <a:avLst/>
              <a:gdLst/>
              <a:ahLst/>
              <a:cxnLst/>
              <a:rect r="r" b="b" t="t" l="l"/>
              <a:pathLst>
                <a:path h="2387553" w="2409190">
                  <a:moveTo>
                    <a:pt x="0" y="1193776"/>
                  </a:moveTo>
                  <a:cubicBezTo>
                    <a:pt x="0" y="534436"/>
                    <a:pt x="539242" y="0"/>
                    <a:pt x="1204595" y="0"/>
                  </a:cubicBezTo>
                  <a:cubicBezTo>
                    <a:pt x="1869948" y="0"/>
                    <a:pt x="2409190" y="534436"/>
                    <a:pt x="2409190" y="1193776"/>
                  </a:cubicBezTo>
                  <a:cubicBezTo>
                    <a:pt x="2409190" y="1853117"/>
                    <a:pt x="1869948" y="2387553"/>
                    <a:pt x="1204595" y="2387553"/>
                  </a:cubicBezTo>
                  <a:cubicBezTo>
                    <a:pt x="539242" y="2387553"/>
                    <a:pt x="0" y="1853117"/>
                    <a:pt x="0" y="1193776"/>
                  </a:cubicBezTo>
                  <a:close/>
                </a:path>
              </a:pathLst>
            </a:custGeom>
            <a:solidFill>
              <a:srgbClr val="397D5A"/>
            </a:solidFill>
          </p:spPr>
        </p:sp>
      </p:grpSp>
      <p:grpSp>
        <p:nvGrpSpPr>
          <p:cNvPr name="Group 8" id="8"/>
          <p:cNvGrpSpPr/>
          <p:nvPr/>
        </p:nvGrpSpPr>
        <p:grpSpPr>
          <a:xfrm rot="0">
            <a:off x="1224775" y="6517890"/>
            <a:ext cx="2224383" cy="2218402"/>
            <a:chOff x="0" y="0"/>
            <a:chExt cx="2409840" cy="2403360"/>
          </a:xfrm>
        </p:grpSpPr>
        <p:sp>
          <p:nvSpPr>
            <p:cNvPr name="Freeform 9" id="9"/>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0" id="10"/>
          <p:cNvGrpSpPr/>
          <p:nvPr/>
        </p:nvGrpSpPr>
        <p:grpSpPr>
          <a:xfrm rot="0">
            <a:off x="1398495" y="2234644"/>
            <a:ext cx="2224383" cy="2218402"/>
            <a:chOff x="0" y="0"/>
            <a:chExt cx="2409840" cy="2403360"/>
          </a:xfrm>
        </p:grpSpPr>
        <p:sp>
          <p:nvSpPr>
            <p:cNvPr name="Freeform 11" id="11"/>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name="Freeform 12" id="12"/>
          <p:cNvSpPr/>
          <p:nvPr/>
        </p:nvSpPr>
        <p:spPr>
          <a:xfrm flipH="false" flipV="false" rot="0">
            <a:off x="12870964" y="6452664"/>
            <a:ext cx="1489037" cy="1302230"/>
          </a:xfrm>
          <a:custGeom>
            <a:avLst/>
            <a:gdLst/>
            <a:ahLst/>
            <a:cxnLst/>
            <a:rect r="r" b="b" t="t" l="l"/>
            <a:pathLst>
              <a:path h="1302230" w="1489037">
                <a:moveTo>
                  <a:pt x="0" y="0"/>
                </a:moveTo>
                <a:lnTo>
                  <a:pt x="1489036" y="0"/>
                </a:lnTo>
                <a:lnTo>
                  <a:pt x="1489036"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2870964" y="2498577"/>
            <a:ext cx="1498866" cy="1205944"/>
          </a:xfrm>
          <a:custGeom>
            <a:avLst/>
            <a:gdLst/>
            <a:ahLst/>
            <a:cxnLst/>
            <a:rect r="r" b="b" t="t" l="l"/>
            <a:pathLst>
              <a:path h="1205944" w="1498866">
                <a:moveTo>
                  <a:pt x="0" y="0"/>
                </a:moveTo>
                <a:lnTo>
                  <a:pt x="1498865" y="0"/>
                </a:lnTo>
                <a:lnTo>
                  <a:pt x="1498865"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806243" y="2689689"/>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776143" y="7056289"/>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391412" y="2525891"/>
            <a:ext cx="2791388" cy="2889211"/>
            <a:chOff x="0" y="0"/>
            <a:chExt cx="812800" cy="841284"/>
          </a:xfrm>
        </p:grpSpPr>
        <p:sp>
          <p:nvSpPr>
            <p:cNvPr name="Freeform 17" id="17"/>
            <p:cNvSpPr/>
            <p:nvPr/>
          </p:nvSpPr>
          <p:spPr>
            <a:xfrm flipH="false" flipV="false" rot="0">
              <a:off x="0" y="0"/>
              <a:ext cx="812800" cy="841284"/>
            </a:xfrm>
            <a:custGeom>
              <a:avLst/>
              <a:gdLst/>
              <a:ahLst/>
              <a:cxnLst/>
              <a:rect r="r" b="b" t="t" l="l"/>
              <a:pathLst>
                <a:path h="841284" w="812800">
                  <a:moveTo>
                    <a:pt x="406400" y="0"/>
                  </a:moveTo>
                  <a:cubicBezTo>
                    <a:pt x="181951" y="0"/>
                    <a:pt x="0" y="188328"/>
                    <a:pt x="0" y="420642"/>
                  </a:cubicBezTo>
                  <a:cubicBezTo>
                    <a:pt x="0" y="652956"/>
                    <a:pt x="181951" y="841284"/>
                    <a:pt x="406400" y="841284"/>
                  </a:cubicBezTo>
                  <a:cubicBezTo>
                    <a:pt x="630849" y="841284"/>
                    <a:pt x="812800" y="652956"/>
                    <a:pt x="812800" y="420642"/>
                  </a:cubicBezTo>
                  <a:cubicBezTo>
                    <a:pt x="812800" y="188328"/>
                    <a:pt x="630849" y="0"/>
                    <a:pt x="406400" y="0"/>
                  </a:cubicBezTo>
                  <a:close/>
                </a:path>
              </a:pathLst>
            </a:custGeom>
            <a:solidFill>
              <a:srgbClr val="FFFFFF"/>
            </a:solidFill>
            <a:ln w="190500" cap="sq">
              <a:solidFill>
                <a:srgbClr val="397D5A"/>
              </a:solidFill>
              <a:prstDash val="solid"/>
              <a:miter/>
            </a:ln>
          </p:spPr>
        </p:sp>
        <p:sp>
          <p:nvSpPr>
            <p:cNvPr name="TextBox 18" id="18"/>
            <p:cNvSpPr txBox="true"/>
            <p:nvPr/>
          </p:nvSpPr>
          <p:spPr>
            <a:xfrm>
              <a:off x="76200" y="59820"/>
              <a:ext cx="660400" cy="702593"/>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1806243" y="231116"/>
            <a:ext cx="4739747" cy="1746147"/>
          </a:xfrm>
          <a:prstGeom prst="rect">
            <a:avLst/>
          </a:prstGeom>
        </p:spPr>
        <p:txBody>
          <a:bodyPr anchor="t" rtlCol="false" tIns="0" lIns="0" bIns="0" rIns="0">
            <a:spAutoFit/>
          </a:bodyPr>
          <a:lstStyle/>
          <a:p>
            <a:pPr algn="l" marL="0" indent="0" lvl="0">
              <a:lnSpc>
                <a:spcPts val="6714"/>
              </a:lnSpc>
              <a:spcBef>
                <a:spcPct val="0"/>
              </a:spcBef>
            </a:pPr>
            <a:r>
              <a:rPr lang="en-US" sz="4865" spc="476">
                <a:solidFill>
                  <a:srgbClr val="231F20"/>
                </a:solidFill>
                <a:latin typeface="Codec Pro ExtraBold"/>
              </a:rPr>
              <a:t>Expected Solutions</a:t>
            </a:r>
          </a:p>
        </p:txBody>
      </p:sp>
      <p:sp>
        <p:nvSpPr>
          <p:cNvPr name="Freeform 20" id="20"/>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8129797" y="3566728"/>
            <a:ext cx="1314617" cy="807535"/>
          </a:xfrm>
          <a:custGeom>
            <a:avLst/>
            <a:gdLst/>
            <a:ahLst/>
            <a:cxnLst/>
            <a:rect r="r" b="b" t="t" l="l"/>
            <a:pathLst>
              <a:path h="807535" w="1314617">
                <a:moveTo>
                  <a:pt x="0" y="0"/>
                </a:moveTo>
                <a:lnTo>
                  <a:pt x="1314618" y="0"/>
                </a:lnTo>
                <a:lnTo>
                  <a:pt x="1314618" y="807535"/>
                </a:lnTo>
                <a:lnTo>
                  <a:pt x="0" y="807535"/>
                </a:lnTo>
                <a:lnTo>
                  <a:pt x="0" y="0"/>
                </a:lnTo>
                <a:close/>
              </a:path>
            </a:pathLst>
          </a:custGeom>
          <a:blipFill>
            <a:blip r:embed="rId12"/>
            <a:stretch>
              <a:fillRect l="-942" t="-9353" r="0" b="0"/>
            </a:stretch>
          </a:blipFill>
        </p:spPr>
      </p:sp>
      <p:sp>
        <p:nvSpPr>
          <p:cNvPr name="TextBox 23" id="23"/>
          <p:cNvSpPr txBox="true"/>
          <p:nvPr/>
        </p:nvSpPr>
        <p:spPr>
          <a:xfrm rot="0">
            <a:off x="1224775" y="4658765"/>
            <a:ext cx="4070667" cy="1579283"/>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Robust system where the Inspection Process is done as efficiently as possible</a:t>
            </a:r>
          </a:p>
        </p:txBody>
      </p:sp>
      <p:sp>
        <p:nvSpPr>
          <p:cNvPr name="TextBox 24" id="24"/>
          <p:cNvSpPr txBox="true"/>
          <p:nvPr/>
        </p:nvSpPr>
        <p:spPr>
          <a:xfrm rot="0">
            <a:off x="3925508" y="6886822"/>
            <a:ext cx="3465904" cy="1579283"/>
          </a:xfrm>
          <a:prstGeom prst="rect">
            <a:avLst/>
          </a:prstGeom>
        </p:spPr>
        <p:txBody>
          <a:bodyPr anchor="t" rtlCol="false" tIns="0" lIns="0" bIns="0" rIns="0">
            <a:spAutoFit/>
          </a:bodyPr>
          <a:lstStyle/>
          <a:p>
            <a:pPr>
              <a:lnSpc>
                <a:spcPts val="3199"/>
              </a:lnSpc>
            </a:pPr>
            <a:r>
              <a:rPr lang="en-US" sz="2318" spc="227">
                <a:solidFill>
                  <a:srgbClr val="397D5A"/>
                </a:solidFill>
                <a:latin typeface="Open Sauce Bold"/>
              </a:rPr>
              <a:t>Use the latest technology and market trends</a:t>
            </a:r>
          </a:p>
          <a:p>
            <a:pPr marL="0" indent="0" lvl="0">
              <a:lnSpc>
                <a:spcPts val="3199"/>
              </a:lnSpc>
              <a:spcBef>
                <a:spcPct val="0"/>
              </a:spcBef>
            </a:pPr>
          </a:p>
        </p:txBody>
      </p:sp>
      <p:sp>
        <p:nvSpPr>
          <p:cNvPr name="TextBox 25" id="25"/>
          <p:cNvSpPr txBox="true"/>
          <p:nvPr/>
        </p:nvSpPr>
        <p:spPr>
          <a:xfrm rot="0">
            <a:off x="12281423" y="4424471"/>
            <a:ext cx="3465904" cy="777432"/>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Ensure that quality is maintained.</a:t>
            </a:r>
          </a:p>
        </p:txBody>
      </p:sp>
      <p:sp>
        <p:nvSpPr>
          <p:cNvPr name="TextBox 26" id="26"/>
          <p:cNvSpPr txBox="true"/>
          <p:nvPr/>
        </p:nvSpPr>
        <p:spPr>
          <a:xfrm rot="0">
            <a:off x="14822096" y="5925803"/>
            <a:ext cx="3465904" cy="1980208"/>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Less human intervention and a more automated and systematic approach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TIMELINE</a:t>
            </a:r>
            <a:r>
              <a:rPr lang="en-US" sz="10707" spc="1049">
                <a:solidFill>
                  <a:srgbClr val="FFFFFF"/>
                </a:solidFill>
                <a:latin typeface="Codec Pro ExtraBold"/>
              </a:rPr>
              <a:t> </a:t>
            </a:r>
          </a:p>
        </p:txBody>
      </p:sp>
      <p:sp>
        <p:nvSpPr>
          <p:cNvPr name="TextBox 4" id="4"/>
          <p:cNvSpPr txBox="true"/>
          <p:nvPr/>
        </p:nvSpPr>
        <p:spPr>
          <a:xfrm rot="0">
            <a:off x="4995836" y="5292275"/>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These are the key days of Our project</a:t>
            </a: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2770580" y="2041404"/>
            <a:ext cx="4900467" cy="1594049"/>
            <a:chOff x="0" y="0"/>
            <a:chExt cx="4449019" cy="1447200"/>
          </a:xfrm>
        </p:grpSpPr>
        <p:sp>
          <p:nvSpPr>
            <p:cNvPr name="Freeform 12" id="12"/>
            <p:cNvSpPr/>
            <p:nvPr/>
          </p:nvSpPr>
          <p:spPr>
            <a:xfrm flipH="false" flipV="false" rot="0">
              <a:off x="0" y="0"/>
              <a:ext cx="4448994" cy="1447165"/>
            </a:xfrm>
            <a:custGeom>
              <a:avLst/>
              <a:gdLst/>
              <a:ahLst/>
              <a:cxnLst/>
              <a:rect r="r" b="b" t="t" l="l"/>
              <a:pathLst>
                <a:path h="1447165" w="4448994">
                  <a:moveTo>
                    <a:pt x="3658410" y="0"/>
                  </a:moveTo>
                  <a:cubicBezTo>
                    <a:pt x="0" y="0"/>
                    <a:pt x="0" y="0"/>
                    <a:pt x="0" y="0"/>
                  </a:cubicBezTo>
                  <a:cubicBezTo>
                    <a:pt x="0" y="1447165"/>
                    <a:pt x="0" y="1447165"/>
                    <a:pt x="0" y="1447165"/>
                  </a:cubicBezTo>
                  <a:cubicBezTo>
                    <a:pt x="3658410" y="1447165"/>
                    <a:pt x="3658410" y="1447165"/>
                    <a:pt x="3658410" y="1447165"/>
                  </a:cubicBezTo>
                  <a:cubicBezTo>
                    <a:pt x="4093863" y="1447165"/>
                    <a:pt x="4448994" y="1122172"/>
                    <a:pt x="4448994" y="723519"/>
                  </a:cubicBezTo>
                  <a:cubicBezTo>
                    <a:pt x="4448994" y="324866"/>
                    <a:pt x="4093863" y="0"/>
                    <a:pt x="3658410" y="0"/>
                  </a:cubicBezTo>
                  <a:close/>
                </a:path>
              </a:pathLst>
            </a:custGeom>
            <a:solidFill>
              <a:srgbClr val="F2F2F2"/>
            </a:solidFill>
          </p:spPr>
        </p:sp>
      </p:grpSp>
      <p:grpSp>
        <p:nvGrpSpPr>
          <p:cNvPr name="Group 13" id="13"/>
          <p:cNvGrpSpPr/>
          <p:nvPr/>
        </p:nvGrpSpPr>
        <p:grpSpPr>
          <a:xfrm rot="0">
            <a:off x="11349492" y="4035503"/>
            <a:ext cx="6060032" cy="1594049"/>
            <a:chOff x="0" y="0"/>
            <a:chExt cx="5501762" cy="1447200"/>
          </a:xfrm>
        </p:grpSpPr>
        <p:sp>
          <p:nvSpPr>
            <p:cNvPr name="Freeform 14" id="14"/>
            <p:cNvSpPr/>
            <p:nvPr/>
          </p:nvSpPr>
          <p:spPr>
            <a:xfrm flipH="false" flipV="false" rot="0">
              <a:off x="0" y="0"/>
              <a:ext cx="5501730" cy="1447165"/>
            </a:xfrm>
            <a:custGeom>
              <a:avLst/>
              <a:gdLst/>
              <a:ahLst/>
              <a:cxnLst/>
              <a:rect r="r" b="b" t="t" l="l"/>
              <a:pathLst>
                <a:path h="1447165" w="5501730">
                  <a:moveTo>
                    <a:pt x="4524076" y="0"/>
                  </a:moveTo>
                  <a:cubicBezTo>
                    <a:pt x="0" y="0"/>
                    <a:pt x="0" y="0"/>
                    <a:pt x="0" y="0"/>
                  </a:cubicBezTo>
                  <a:cubicBezTo>
                    <a:pt x="0" y="1447165"/>
                    <a:pt x="0" y="1447165"/>
                    <a:pt x="0" y="1447165"/>
                  </a:cubicBezTo>
                  <a:cubicBezTo>
                    <a:pt x="4524076" y="1447165"/>
                    <a:pt x="4524076" y="1447165"/>
                    <a:pt x="4524076" y="1447165"/>
                  </a:cubicBezTo>
                  <a:cubicBezTo>
                    <a:pt x="5062567" y="1447165"/>
                    <a:pt x="5501730" y="1122172"/>
                    <a:pt x="5501730" y="723519"/>
                  </a:cubicBezTo>
                  <a:cubicBezTo>
                    <a:pt x="5501730" y="324866"/>
                    <a:pt x="5062566" y="0"/>
                    <a:pt x="4524076" y="0"/>
                  </a:cubicBezTo>
                  <a:close/>
                </a:path>
              </a:pathLst>
            </a:custGeom>
            <a:solidFill>
              <a:srgbClr val="F2F2F2"/>
            </a:solidFill>
          </p:spPr>
        </p:sp>
      </p:grpSp>
      <p:grpSp>
        <p:nvGrpSpPr>
          <p:cNvPr name="Group 15" id="15"/>
          <p:cNvGrpSpPr/>
          <p:nvPr/>
        </p:nvGrpSpPr>
        <p:grpSpPr>
          <a:xfrm rot="0">
            <a:off x="11638092" y="1512782"/>
            <a:ext cx="2264977" cy="2263391"/>
            <a:chOff x="0" y="0"/>
            <a:chExt cx="2056320" cy="2054880"/>
          </a:xfrm>
        </p:grpSpPr>
        <p:sp>
          <p:nvSpPr>
            <p:cNvPr name="Freeform 16" id="16"/>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7" id="17"/>
          <p:cNvGrpSpPr/>
          <p:nvPr/>
        </p:nvGrpSpPr>
        <p:grpSpPr>
          <a:xfrm rot="0">
            <a:off x="9871949" y="3363782"/>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029145" y="5867677"/>
            <a:ext cx="5529235" cy="1594842"/>
            <a:chOff x="0" y="0"/>
            <a:chExt cx="5019863" cy="1447920"/>
          </a:xfrm>
        </p:grpSpPr>
        <p:sp>
          <p:nvSpPr>
            <p:cNvPr name="Freeform 20" id="20"/>
            <p:cNvSpPr/>
            <p:nvPr/>
          </p:nvSpPr>
          <p:spPr>
            <a:xfrm flipH="false" flipV="false" rot="0">
              <a:off x="0" y="0"/>
              <a:ext cx="5019729" cy="1447927"/>
            </a:xfrm>
            <a:custGeom>
              <a:avLst/>
              <a:gdLst/>
              <a:ahLst/>
              <a:cxnLst/>
              <a:rect r="r" b="b" t="t" l="l"/>
              <a:pathLst>
                <a:path h="1447927" w="5019729">
                  <a:moveTo>
                    <a:pt x="4127712" y="0"/>
                  </a:moveTo>
                  <a:cubicBezTo>
                    <a:pt x="0" y="0"/>
                    <a:pt x="0" y="0"/>
                    <a:pt x="0" y="0"/>
                  </a:cubicBezTo>
                  <a:cubicBezTo>
                    <a:pt x="0" y="1447927"/>
                    <a:pt x="0" y="1447927"/>
                    <a:pt x="0" y="1447927"/>
                  </a:cubicBezTo>
                  <a:cubicBezTo>
                    <a:pt x="4127712" y="1447927"/>
                    <a:pt x="4127712" y="1447927"/>
                    <a:pt x="4127712" y="1447927"/>
                  </a:cubicBezTo>
                  <a:cubicBezTo>
                    <a:pt x="4619158" y="1447927"/>
                    <a:pt x="5019729" y="1122807"/>
                    <a:pt x="5019729" y="724027"/>
                  </a:cubicBezTo>
                  <a:cubicBezTo>
                    <a:pt x="5019729" y="325247"/>
                    <a:pt x="4619158" y="0"/>
                    <a:pt x="4127712" y="0"/>
                  </a:cubicBezTo>
                  <a:close/>
                </a:path>
              </a:pathLst>
            </a:custGeom>
            <a:solidFill>
              <a:srgbClr val="F2F2F2"/>
            </a:solidFill>
          </p:spPr>
        </p:sp>
      </p:grpSp>
      <p:grpSp>
        <p:nvGrpSpPr>
          <p:cNvPr name="Group 21" id="21"/>
          <p:cNvGrpSpPr/>
          <p:nvPr/>
        </p:nvGrpSpPr>
        <p:grpSpPr>
          <a:xfrm rot="0">
            <a:off x="8001122" y="5217162"/>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353193" y="7739090"/>
            <a:ext cx="6498716" cy="1594049"/>
            <a:chOff x="0" y="0"/>
            <a:chExt cx="5900033" cy="1447200"/>
          </a:xfrm>
        </p:grpSpPr>
        <p:sp>
          <p:nvSpPr>
            <p:cNvPr name="Freeform 24" id="24"/>
            <p:cNvSpPr/>
            <p:nvPr/>
          </p:nvSpPr>
          <p:spPr>
            <a:xfrm flipH="false" flipV="false" rot="0">
              <a:off x="0" y="0"/>
              <a:ext cx="5899937" cy="1447165"/>
            </a:xfrm>
            <a:custGeom>
              <a:avLst/>
              <a:gdLst/>
              <a:ahLst/>
              <a:cxnLst/>
              <a:rect r="r" b="b" t="t" l="l"/>
              <a:pathLst>
                <a:path h="1447165" w="5899937">
                  <a:moveTo>
                    <a:pt x="4851513" y="0"/>
                  </a:moveTo>
                  <a:cubicBezTo>
                    <a:pt x="0" y="0"/>
                    <a:pt x="0" y="0"/>
                    <a:pt x="0" y="0"/>
                  </a:cubicBezTo>
                  <a:cubicBezTo>
                    <a:pt x="0" y="1447165"/>
                    <a:pt x="0" y="1447165"/>
                    <a:pt x="0" y="1447165"/>
                  </a:cubicBezTo>
                  <a:cubicBezTo>
                    <a:pt x="4851513" y="1447165"/>
                    <a:pt x="4851513" y="1447165"/>
                    <a:pt x="4851513" y="1447165"/>
                  </a:cubicBezTo>
                  <a:cubicBezTo>
                    <a:pt x="5429148" y="1447165"/>
                    <a:pt x="5899937" y="1122172"/>
                    <a:pt x="5899937" y="723519"/>
                  </a:cubicBezTo>
                  <a:cubicBezTo>
                    <a:pt x="5899937" y="324866"/>
                    <a:pt x="5429148" y="0"/>
                    <a:pt x="4851513" y="0"/>
                  </a:cubicBezTo>
                  <a:close/>
                </a:path>
              </a:pathLst>
            </a:custGeom>
            <a:solidFill>
              <a:srgbClr val="F2F2F2"/>
            </a:solidFill>
          </p:spPr>
        </p:sp>
      </p:grpSp>
      <p:grpSp>
        <p:nvGrpSpPr>
          <p:cNvPr name="Group 25" id="25"/>
          <p:cNvGrpSpPr/>
          <p:nvPr/>
        </p:nvGrpSpPr>
        <p:grpSpPr>
          <a:xfrm rot="0">
            <a:off x="6238151" y="7067369"/>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TextBox 27" id="27"/>
          <p:cNvSpPr txBox="true"/>
          <p:nvPr/>
        </p:nvSpPr>
        <p:spPr>
          <a:xfrm rot="0">
            <a:off x="8745932" y="7806105"/>
            <a:ext cx="2732632" cy="394149"/>
          </a:xfrm>
          <a:prstGeom prst="rect">
            <a:avLst/>
          </a:prstGeom>
        </p:spPr>
        <p:txBody>
          <a:bodyPr anchor="t" rtlCol="false" tIns="0" lIns="0" bIns="0" rIns="0">
            <a:spAutoFit/>
          </a:bodyPr>
          <a:lstStyle/>
          <a:p>
            <a:pPr>
              <a:lnSpc>
                <a:spcPts val="3231"/>
              </a:lnSpc>
            </a:pPr>
            <a:r>
              <a:rPr lang="en-US" sz="2341" spc="229">
                <a:solidFill>
                  <a:srgbClr val="231F20"/>
                </a:solidFill>
                <a:latin typeface="Open Sauce Bold"/>
              </a:rPr>
              <a:t>1st Quarter</a:t>
            </a:r>
          </a:p>
        </p:txBody>
      </p:sp>
      <p:sp>
        <p:nvSpPr>
          <p:cNvPr name="Freeform 28" id="28"/>
          <p:cNvSpPr/>
          <p:nvPr/>
        </p:nvSpPr>
        <p:spPr>
          <a:xfrm flipH="false" flipV="false" rot="0">
            <a:off x="12485593" y="2204304"/>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675865" y="5794043"/>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7007481" y="7667300"/>
            <a:ext cx="724731" cy="1065909"/>
          </a:xfrm>
          <a:custGeom>
            <a:avLst/>
            <a:gdLst/>
            <a:ahLst/>
            <a:cxnLst/>
            <a:rect r="r" b="b" t="t" l="l"/>
            <a:pathLst>
              <a:path h="1065909" w="724731">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505194" y="4033124"/>
            <a:ext cx="1000866" cy="988796"/>
          </a:xfrm>
          <a:custGeom>
            <a:avLst/>
            <a:gdLst/>
            <a:ahLst/>
            <a:cxnLst/>
            <a:rect r="r" b="b" t="t" l="l"/>
            <a:pathLst>
              <a:path h="988796" w="1000866">
                <a:moveTo>
                  <a:pt x="0" y="0"/>
                </a:moveTo>
                <a:lnTo>
                  <a:pt x="1000866" y="0"/>
                </a:lnTo>
                <a:lnTo>
                  <a:pt x="1000866" y="988796"/>
                </a:lnTo>
                <a:lnTo>
                  <a:pt x="0" y="9887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552386" y="5991555"/>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2nd Quarter</a:t>
            </a:r>
          </a:p>
        </p:txBody>
      </p:sp>
      <p:sp>
        <p:nvSpPr>
          <p:cNvPr name="TextBox 33" id="33"/>
          <p:cNvSpPr txBox="true"/>
          <p:nvPr/>
        </p:nvSpPr>
        <p:spPr>
          <a:xfrm rot="0">
            <a:off x="12485593" y="4136667"/>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3rd Quarter</a:t>
            </a:r>
          </a:p>
        </p:txBody>
      </p:sp>
      <p:sp>
        <p:nvSpPr>
          <p:cNvPr name="TextBox 34" id="34"/>
          <p:cNvSpPr txBox="true"/>
          <p:nvPr/>
        </p:nvSpPr>
        <p:spPr>
          <a:xfrm rot="0">
            <a:off x="14166948" y="2166204"/>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4th Quarter</a:t>
            </a:r>
          </a:p>
        </p:txBody>
      </p:sp>
      <p:sp>
        <p:nvSpPr>
          <p:cNvPr name="TextBox 35" id="35"/>
          <p:cNvSpPr txBox="true"/>
          <p:nvPr/>
        </p:nvSpPr>
        <p:spPr>
          <a:xfrm rot="0">
            <a:off x="2178433" y="4859913"/>
            <a:ext cx="5488313" cy="837418"/>
          </a:xfrm>
          <a:prstGeom prst="rect">
            <a:avLst/>
          </a:prstGeom>
        </p:spPr>
        <p:txBody>
          <a:bodyPr anchor="t" rtlCol="false" tIns="0" lIns="0" bIns="0" rIns="0">
            <a:spAutoFit/>
          </a:bodyPr>
          <a:lstStyle/>
          <a:p>
            <a:pPr>
              <a:lnSpc>
                <a:spcPts val="5628"/>
              </a:lnSpc>
            </a:pPr>
            <a:r>
              <a:rPr lang="en-US" sz="5684" spc="198">
                <a:solidFill>
                  <a:srgbClr val="040506"/>
                </a:solidFill>
                <a:latin typeface="Codec Pro ExtraBold"/>
              </a:rPr>
              <a:t>Timeline</a:t>
            </a:r>
            <a:r>
              <a:rPr lang="en-US" sz="5684" spc="198">
                <a:solidFill>
                  <a:srgbClr val="040506"/>
                </a:solidFill>
                <a:latin typeface="Codec Pro ExtraBold"/>
              </a:rPr>
              <a:t> </a:t>
            </a:r>
          </a:p>
        </p:txBody>
      </p:sp>
      <p:sp>
        <p:nvSpPr>
          <p:cNvPr name="TextBox 36" id="36"/>
          <p:cNvSpPr txBox="true"/>
          <p:nvPr/>
        </p:nvSpPr>
        <p:spPr>
          <a:xfrm rot="0">
            <a:off x="8745932" y="8254227"/>
            <a:ext cx="4800688" cy="929387"/>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Site tour of Brandix's main office and arrange discussion with team members</a:t>
            </a:r>
          </a:p>
        </p:txBody>
      </p:sp>
      <p:sp>
        <p:nvSpPr>
          <p:cNvPr name="TextBox 37" id="37"/>
          <p:cNvSpPr txBox="true"/>
          <p:nvPr/>
        </p:nvSpPr>
        <p:spPr>
          <a:xfrm rot="0">
            <a:off x="10552386" y="6591960"/>
            <a:ext cx="1996969" cy="313431"/>
          </a:xfrm>
          <a:prstGeom prst="rect">
            <a:avLst/>
          </a:prstGeom>
        </p:spPr>
        <p:txBody>
          <a:bodyPr anchor="t" rtlCol="false" tIns="0" lIns="0" bIns="0" rIns="0">
            <a:spAutoFit/>
          </a:bodyPr>
          <a:lstStyle/>
          <a:p>
            <a:pPr>
              <a:lnSpc>
                <a:spcPts val="2663"/>
              </a:lnSpc>
            </a:pPr>
            <a:r>
              <a:rPr lang="en-US" sz="1930" spc="189">
                <a:solidFill>
                  <a:srgbClr val="231F20"/>
                </a:solidFill>
                <a:latin typeface="Open Sauce"/>
              </a:rPr>
              <a:t>Mid Review</a:t>
            </a:r>
          </a:p>
        </p:txBody>
      </p:sp>
      <p:sp>
        <p:nvSpPr>
          <p:cNvPr name="TextBox 38" id="38"/>
          <p:cNvSpPr txBox="true"/>
          <p:nvPr/>
        </p:nvSpPr>
        <p:spPr>
          <a:xfrm rot="0">
            <a:off x="14052289" y="2783914"/>
            <a:ext cx="2961949" cy="300737"/>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Final Presentation</a:t>
            </a:r>
          </a:p>
        </p:txBody>
      </p:sp>
      <p:sp>
        <p:nvSpPr>
          <p:cNvPr name="TextBox 39" id="39"/>
          <p:cNvSpPr txBox="true"/>
          <p:nvPr/>
        </p:nvSpPr>
        <p:spPr>
          <a:xfrm rot="0">
            <a:off x="11939150" y="4697087"/>
            <a:ext cx="5238461" cy="872845"/>
          </a:xfrm>
          <a:prstGeom prst="rect">
            <a:avLst/>
          </a:prstGeom>
        </p:spPr>
        <p:txBody>
          <a:bodyPr anchor="t" rtlCol="false" tIns="0" lIns="0" bIns="0" rIns="0">
            <a:spAutoFit/>
          </a:bodyPr>
          <a:lstStyle/>
          <a:p>
            <a:pPr algn="ctr">
              <a:lnSpc>
                <a:spcPts val="2380"/>
              </a:lnSpc>
              <a:spcBef>
                <a:spcPct val="0"/>
              </a:spcBef>
            </a:pPr>
            <a:r>
              <a:rPr lang="en-US" sz="1725" spc="169">
                <a:solidFill>
                  <a:srgbClr val="000000"/>
                </a:solidFill>
                <a:latin typeface="Open Sauce"/>
              </a:rPr>
              <a:t>The team members gathered and engaged in discussions with a Brandix liaison.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628043"/>
            <a:chOff x="0" y="0"/>
            <a:chExt cx="5016842" cy="428785"/>
          </a:xfrm>
        </p:grpSpPr>
        <p:sp>
          <p:nvSpPr>
            <p:cNvPr name="Freeform 4" id="4"/>
            <p:cNvSpPr/>
            <p:nvPr/>
          </p:nvSpPr>
          <p:spPr>
            <a:xfrm flipH="false" flipV="false" rot="0">
              <a:off x="0" y="0"/>
              <a:ext cx="5016842" cy="428785"/>
            </a:xfrm>
            <a:custGeom>
              <a:avLst/>
              <a:gdLst/>
              <a:ahLst/>
              <a:cxnLst/>
              <a:rect r="r" b="b" t="t" l="l"/>
              <a:pathLst>
                <a:path h="428785" w="5016842">
                  <a:moveTo>
                    <a:pt x="0" y="0"/>
                  </a:moveTo>
                  <a:lnTo>
                    <a:pt x="5016842" y="0"/>
                  </a:lnTo>
                  <a:lnTo>
                    <a:pt x="5016842" y="428785"/>
                  </a:lnTo>
                  <a:lnTo>
                    <a:pt x="0" y="428785"/>
                  </a:lnTo>
                  <a:close/>
                </a:path>
              </a:pathLst>
            </a:custGeom>
            <a:solidFill>
              <a:srgbClr val="1C5739"/>
            </a:solidFill>
          </p:spPr>
        </p:sp>
        <p:sp>
          <p:nvSpPr>
            <p:cNvPr name="TextBox 5" id="5"/>
            <p:cNvSpPr txBox="true"/>
            <p:nvPr/>
          </p:nvSpPr>
          <p:spPr>
            <a:xfrm>
              <a:off x="0" y="-19050"/>
              <a:ext cx="5016842" cy="44783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235446" y="2523579"/>
            <a:ext cx="4533244" cy="3771514"/>
          </a:xfrm>
          <a:custGeom>
            <a:avLst/>
            <a:gdLst/>
            <a:ahLst/>
            <a:cxnLst/>
            <a:rect r="r" b="b" t="t" l="l"/>
            <a:pathLst>
              <a:path h="3771514" w="4533244">
                <a:moveTo>
                  <a:pt x="0" y="0"/>
                </a:moveTo>
                <a:lnTo>
                  <a:pt x="4533243" y="0"/>
                </a:lnTo>
                <a:lnTo>
                  <a:pt x="4533243" y="3771514"/>
                </a:lnTo>
                <a:lnTo>
                  <a:pt x="0" y="3771514"/>
                </a:lnTo>
                <a:lnTo>
                  <a:pt x="0" y="0"/>
                </a:lnTo>
                <a:close/>
              </a:path>
            </a:pathLst>
          </a:custGeom>
          <a:blipFill>
            <a:blip r:embed="rId5"/>
            <a:stretch>
              <a:fillRect l="0" t="-1114" r="-12456" b="-1114"/>
            </a:stretch>
          </a:blipFill>
        </p:spPr>
      </p:sp>
      <p:sp>
        <p:nvSpPr>
          <p:cNvPr name="Freeform 9" id="9"/>
          <p:cNvSpPr/>
          <p:nvPr/>
        </p:nvSpPr>
        <p:spPr>
          <a:xfrm flipH="false" flipV="false" rot="0">
            <a:off x="4806265" y="5459961"/>
            <a:ext cx="5672454" cy="3798339"/>
          </a:xfrm>
          <a:custGeom>
            <a:avLst/>
            <a:gdLst/>
            <a:ahLst/>
            <a:cxnLst/>
            <a:rect r="r" b="b" t="t" l="l"/>
            <a:pathLst>
              <a:path h="3798339" w="5672454">
                <a:moveTo>
                  <a:pt x="0" y="0"/>
                </a:moveTo>
                <a:lnTo>
                  <a:pt x="5672454" y="0"/>
                </a:lnTo>
                <a:lnTo>
                  <a:pt x="5672454" y="3798339"/>
                </a:lnTo>
                <a:lnTo>
                  <a:pt x="0" y="3798339"/>
                </a:lnTo>
                <a:lnTo>
                  <a:pt x="0" y="0"/>
                </a:lnTo>
                <a:close/>
              </a:path>
            </a:pathLst>
          </a:custGeom>
          <a:blipFill>
            <a:blip r:embed="rId6"/>
            <a:stretch>
              <a:fillRect l="0" t="0" r="0" b="0"/>
            </a:stretch>
          </a:blipFill>
        </p:spPr>
      </p:sp>
      <p:sp>
        <p:nvSpPr>
          <p:cNvPr name="TextBox 10" id="10"/>
          <p:cNvSpPr txBox="true"/>
          <p:nvPr/>
        </p:nvSpPr>
        <p:spPr>
          <a:xfrm rot="0">
            <a:off x="3639339" y="183483"/>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Shrinkage</a:t>
            </a:r>
          </a:p>
        </p:txBody>
      </p:sp>
      <p:sp>
        <p:nvSpPr>
          <p:cNvPr name="TextBox 11" id="11"/>
          <p:cNvSpPr txBox="true"/>
          <p:nvPr/>
        </p:nvSpPr>
        <p:spPr>
          <a:xfrm rot="0">
            <a:off x="918751" y="2644091"/>
            <a:ext cx="10193550" cy="2083122"/>
          </a:xfrm>
          <a:prstGeom prst="rect">
            <a:avLst/>
          </a:prstGeom>
        </p:spPr>
        <p:txBody>
          <a:bodyPr anchor="t" rtlCol="false" tIns="0" lIns="0" bIns="0" rIns="0">
            <a:spAutoFit/>
          </a:bodyPr>
          <a:lstStyle/>
          <a:p>
            <a:pPr algn="ctr">
              <a:lnSpc>
                <a:spcPts val="4192"/>
              </a:lnSpc>
              <a:spcBef>
                <a:spcPct val="0"/>
              </a:spcBef>
            </a:pPr>
            <a:r>
              <a:rPr lang="en-US" sz="3224">
                <a:solidFill>
                  <a:srgbClr val="040506"/>
                </a:solidFill>
                <a:latin typeface="Open Sauce Bold"/>
              </a:rPr>
              <a:t>Shrinkage of cloth refers to the reduction in size of a piece of fabric after washing, dying of fabric procedure and when exposed to the relaxing of fabric.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DAFwHmBIH4M</dc:identifier>
  <dcterms:modified xsi:type="dcterms:W3CDTF">2011-08-01T06:04:30Z</dcterms:modified>
  <cp:revision>1</cp:revision>
  <dc:title>Green minimalist professional Business Proposal Presentation</dc:title>
</cp:coreProperties>
</file>